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embeddings/Microsoft_Equation10.bin" ContentType="application/vnd.openxmlformats-officedocument.oleObject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Default Extension="vml" ContentType="application/vnd.openxmlformats-officedocument.vmlDrawing"/>
  <Override PartName="/ppt/embeddings/Microsoft_Equation9.bin" ContentType="application/vnd.openxmlformats-officedocument.oleObject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embeddings/Microsoft_Equation4.bin" ContentType="application/vnd.openxmlformats-officedocument.oleObject"/>
  <Override PartName="/ppt/slides/slide38.xml" ContentType="application/vnd.openxmlformats-officedocument.presentationml.slide+xml"/>
  <Override PartName="/ppt/notesSlides/notesSlide46.xml" ContentType="application/vnd.openxmlformats-officedocument.presentationml.notesSlide+xml"/>
  <Override PartName="/ppt/embeddings/Microsoft_Equation11.bin" ContentType="application/vnd.openxmlformats-officedocument.oleObject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Microsoft_Equation5.bin" ContentType="application/vnd.openxmlformats-officedocument.oleObject"/>
  <Override PartName="/ppt/slides/slide6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embeddings/Microsoft_Equation12.bin" ContentType="application/vnd.openxmlformats-officedocument.oleObject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notesSlides/notesSlide66.xml" ContentType="application/vnd.openxmlformats-officedocument.presentationml.notesSlide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Microsoft_Equation6.bin" ContentType="application/vnd.openxmlformats-officedocument.oleObject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8.xml" ContentType="application/vnd.openxmlformats-officedocument.presentationml.notesSlide+xml"/>
  <Override PartName="/ppt/embeddings/Microsoft_Equation13.bin" ContentType="application/vnd.openxmlformats-officedocument.oleObject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67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pict" ContentType="image/pict"/>
  <Override PartName="/ppt/notesSlides/notesSlide34.xml" ContentType="application/vnd.openxmlformats-officedocument.presentationml.notesSlide+xml"/>
  <Default Extension="rels" ContentType="application/vnd.openxmlformats-package.relationships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embeddings/Microsoft_Equation7.bin" ContentType="application/vnd.openxmlformats-officedocument.oleObject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49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embeddings/Microsoft_Equation8.bin" ContentType="application/vnd.openxmlformats-officedocument.oleObject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</p:sldMasterIdLst>
  <p:notesMasterIdLst>
    <p:notesMasterId r:id="rId70"/>
  </p:notesMasterIdLst>
  <p:handoutMasterIdLst>
    <p:handoutMasterId r:id="rId71"/>
  </p:handoutMasterIdLst>
  <p:sldIdLst>
    <p:sldId id="484" r:id="rId2"/>
    <p:sldId id="645" r:id="rId3"/>
    <p:sldId id="646" r:id="rId4"/>
    <p:sldId id="652" r:id="rId5"/>
    <p:sldId id="648" r:id="rId6"/>
    <p:sldId id="647" r:id="rId7"/>
    <p:sldId id="649" r:id="rId8"/>
    <p:sldId id="650" r:id="rId9"/>
    <p:sldId id="619" r:id="rId10"/>
    <p:sldId id="556" r:id="rId11"/>
    <p:sldId id="618" r:id="rId12"/>
    <p:sldId id="469" r:id="rId13"/>
    <p:sldId id="582" r:id="rId14"/>
    <p:sldId id="412" r:id="rId15"/>
    <p:sldId id="410" r:id="rId16"/>
    <p:sldId id="583" r:id="rId17"/>
    <p:sldId id="588" r:id="rId18"/>
    <p:sldId id="584" r:id="rId19"/>
    <p:sldId id="585" r:id="rId20"/>
    <p:sldId id="587" r:id="rId21"/>
    <p:sldId id="590" r:id="rId22"/>
    <p:sldId id="593" r:id="rId23"/>
    <p:sldId id="591" r:id="rId24"/>
    <p:sldId id="592" r:id="rId25"/>
    <p:sldId id="595" r:id="rId26"/>
    <p:sldId id="586" r:id="rId27"/>
    <p:sldId id="594" r:id="rId28"/>
    <p:sldId id="629" r:id="rId29"/>
    <p:sldId id="599" r:id="rId30"/>
    <p:sldId id="615" r:id="rId31"/>
    <p:sldId id="616" r:id="rId32"/>
    <p:sldId id="617" r:id="rId33"/>
    <p:sldId id="581" r:id="rId34"/>
    <p:sldId id="638" r:id="rId35"/>
    <p:sldId id="628" r:id="rId36"/>
    <p:sldId id="589" r:id="rId37"/>
    <p:sldId id="596" r:id="rId38"/>
    <p:sldId id="597" r:id="rId39"/>
    <p:sldId id="627" r:id="rId40"/>
    <p:sldId id="643" r:id="rId41"/>
    <p:sldId id="600" r:id="rId42"/>
    <p:sldId id="601" r:id="rId43"/>
    <p:sldId id="602" r:id="rId44"/>
    <p:sldId id="603" r:id="rId45"/>
    <p:sldId id="604" r:id="rId46"/>
    <p:sldId id="605" r:id="rId47"/>
    <p:sldId id="606" r:id="rId48"/>
    <p:sldId id="607" r:id="rId49"/>
    <p:sldId id="612" r:id="rId50"/>
    <p:sldId id="609" r:id="rId51"/>
    <p:sldId id="610" r:id="rId52"/>
    <p:sldId id="611" r:id="rId53"/>
    <p:sldId id="613" r:id="rId54"/>
    <p:sldId id="642" r:id="rId55"/>
    <p:sldId id="639" r:id="rId56"/>
    <p:sldId id="641" r:id="rId57"/>
    <p:sldId id="620" r:id="rId58"/>
    <p:sldId id="632" r:id="rId59"/>
    <p:sldId id="630" r:id="rId60"/>
    <p:sldId id="640" r:id="rId61"/>
    <p:sldId id="622" r:id="rId62"/>
    <p:sldId id="651" r:id="rId63"/>
    <p:sldId id="623" r:id="rId64"/>
    <p:sldId id="522" r:id="rId65"/>
    <p:sldId id="624" r:id="rId66"/>
    <p:sldId id="625" r:id="rId67"/>
    <p:sldId id="513" r:id="rId68"/>
    <p:sldId id="574" r:id="rId69"/>
  </p:sldIdLst>
  <p:sldSz cx="9144000" cy="6858000" type="screen4x3"/>
  <p:notesSz cx="6743700" cy="9906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CC66"/>
    <a:srgbClr val="CC0000"/>
    <a:srgbClr val="00CC99"/>
    <a:srgbClr val="A1F6FD"/>
    <a:srgbClr val="FF0000"/>
    <a:srgbClr val="1D76B9"/>
    <a:srgbClr val="0066FF"/>
    <a:srgbClr val="5BAAE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57" autoAdjust="0"/>
    <p:restoredTop sz="94957" autoAdjust="0"/>
  </p:normalViewPr>
  <p:slideViewPr>
    <p:cSldViewPr snapToGrid="0" snapToObjects="1">
      <p:cViewPr>
        <p:scale>
          <a:sx n="100" d="100"/>
          <a:sy n="100" d="100"/>
        </p:scale>
        <p:origin x="-1120" y="-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1" d="100"/>
          <a:sy n="41" d="100"/>
        </p:scale>
        <p:origin x="-1686" y="-96"/>
      </p:cViewPr>
      <p:guideLst>
        <p:guide orient="horz" pos="3120"/>
        <p:guide pos="21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ict"/><Relationship Id="rId2" Type="http://schemas.openxmlformats.org/officeDocument/2006/relationships/image" Target="../media/image10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ict"/><Relationship Id="rId2" Type="http://schemas.openxmlformats.org/officeDocument/2006/relationships/image" Target="../media/image100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ict"/><Relationship Id="rId2" Type="http://schemas.openxmlformats.org/officeDocument/2006/relationships/image" Target="../media/image110.pict"/><Relationship Id="rId3" Type="http://schemas.openxmlformats.org/officeDocument/2006/relationships/image" Target="../media/image111.pict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ict"/><Relationship Id="rId4" Type="http://schemas.openxmlformats.org/officeDocument/2006/relationships/image" Target="../media/image115.pict"/><Relationship Id="rId5" Type="http://schemas.openxmlformats.org/officeDocument/2006/relationships/image" Target="../media/image116.pict"/><Relationship Id="rId1" Type="http://schemas.openxmlformats.org/officeDocument/2006/relationships/image" Target="../media/image112.pict"/><Relationship Id="rId2" Type="http://schemas.openxmlformats.org/officeDocument/2006/relationships/image" Target="../media/image11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C84AC655-E1A3-4012-B816-A89D53BB61C5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53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53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35844" name="Placeholder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53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53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DC4B0A-F5B3-4DCE-BEBC-04815BD3B813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FC8725-1E82-46C3-97D9-61E3EBDCCBA7}" type="slidenum">
              <a:rPr lang="fr-FR"/>
              <a:pPr/>
              <a:t>1</a:t>
            </a:fld>
            <a:endParaRPr lang="fr-FR"/>
          </a:p>
        </p:txBody>
      </p:sp>
      <p:sp>
        <p:nvSpPr>
          <p:cNvPr id="36454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1BC47-C675-4D14-98B3-09CC387998F1}" type="slidenum">
              <a:rPr lang="fr-FR"/>
              <a:pPr/>
              <a:t>10</a:t>
            </a:fld>
            <a:endParaRPr lang="fr-FR"/>
          </a:p>
        </p:txBody>
      </p:sp>
      <p:sp>
        <p:nvSpPr>
          <p:cNvPr id="49971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EB94DB-4DB4-4D2E-98A4-6D31AF637B4D}" type="slidenum">
              <a:rPr lang="fr-FR"/>
              <a:pPr/>
              <a:t>11</a:t>
            </a:fld>
            <a:endParaRPr lang="fr-FR"/>
          </a:p>
        </p:txBody>
      </p:sp>
      <p:sp>
        <p:nvSpPr>
          <p:cNvPr id="62669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27AA4-ADA7-4EBD-B625-F0B32FCBD927}" type="slidenum">
              <a:rPr lang="fr-FR"/>
              <a:pPr/>
              <a:t>12</a:t>
            </a:fld>
            <a:endParaRPr lang="fr-FR"/>
          </a:p>
        </p:txBody>
      </p:sp>
      <p:sp>
        <p:nvSpPr>
          <p:cNvPr id="3686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C49E1B-2A44-4FF8-82EA-A18EC23A7654}" type="slidenum">
              <a:rPr lang="fr-FR"/>
              <a:pPr/>
              <a:t>13</a:t>
            </a:fld>
            <a:endParaRPr lang="fr-FR"/>
          </a:p>
        </p:txBody>
      </p:sp>
      <p:sp>
        <p:nvSpPr>
          <p:cNvPr id="55296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29BF5-36CB-4A8B-818A-9FE7AB14573E}" type="slidenum">
              <a:rPr lang="fr-FR"/>
              <a:pPr/>
              <a:t>14</a:t>
            </a:fld>
            <a:endParaRPr lang="fr-FR"/>
          </a:p>
        </p:txBody>
      </p:sp>
      <p:sp>
        <p:nvSpPr>
          <p:cNvPr id="20480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6133F-5A88-4008-8983-97E961BCCCC7}" type="slidenum">
              <a:rPr lang="fr-FR"/>
              <a:pPr/>
              <a:t>15</a:t>
            </a:fld>
            <a:endParaRPr lang="fr-FR"/>
          </a:p>
        </p:txBody>
      </p:sp>
      <p:sp>
        <p:nvSpPr>
          <p:cNvPr id="2007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877D2-C5A0-4364-800A-05049E85F806}" type="slidenum">
              <a:rPr lang="fr-FR"/>
              <a:pPr/>
              <a:t>16</a:t>
            </a:fld>
            <a:endParaRPr lang="fr-FR"/>
          </a:p>
        </p:txBody>
      </p:sp>
      <p:sp>
        <p:nvSpPr>
          <p:cNvPr id="55501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B8232-01CA-486E-A5BF-9C9FEC1CF271}" type="slidenum">
              <a:rPr lang="fr-FR"/>
              <a:pPr/>
              <a:t>17</a:t>
            </a:fld>
            <a:endParaRPr lang="fr-FR"/>
          </a:p>
        </p:txBody>
      </p:sp>
      <p:sp>
        <p:nvSpPr>
          <p:cNvPr id="56525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6FA81-3C29-4FF3-9B55-FE41101F337F}" type="slidenum">
              <a:rPr lang="fr-FR"/>
              <a:pPr/>
              <a:t>18</a:t>
            </a:fld>
            <a:endParaRPr lang="fr-FR"/>
          </a:p>
        </p:txBody>
      </p:sp>
      <p:sp>
        <p:nvSpPr>
          <p:cNvPr id="55705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CA75D-86DC-419F-80C5-D2A46D116BD0}" type="slidenum">
              <a:rPr lang="fr-FR"/>
              <a:pPr/>
              <a:t>19</a:t>
            </a:fld>
            <a:endParaRPr lang="fr-FR"/>
          </a:p>
        </p:txBody>
      </p:sp>
      <p:sp>
        <p:nvSpPr>
          <p:cNvPr id="559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D14B7-BE60-8D42-B511-552DE6055445}" type="slidenum">
              <a:rPr lang="fr-FR"/>
              <a:pPr/>
              <a:t>2</a:t>
            </a:fld>
            <a:endParaRPr lang="fr-F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D44B98-8F32-4D42-B755-435BAC48BBF0}" type="slidenum">
              <a:rPr lang="fr-FR"/>
              <a:pPr/>
              <a:t>20</a:t>
            </a:fld>
            <a:endParaRPr lang="fr-FR"/>
          </a:p>
        </p:txBody>
      </p:sp>
      <p:sp>
        <p:nvSpPr>
          <p:cNvPr id="56320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5D04D2-A7DA-46D5-B961-C3C477A5E25D}" type="slidenum">
              <a:rPr lang="fr-FR"/>
              <a:pPr/>
              <a:t>21</a:t>
            </a:fld>
            <a:endParaRPr lang="fr-FR"/>
          </a:p>
        </p:txBody>
      </p:sp>
      <p:sp>
        <p:nvSpPr>
          <p:cNvPr id="56934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EF2BFA-C378-4288-819E-AE243328A86B}" type="slidenum">
              <a:rPr lang="fr-FR"/>
              <a:pPr/>
              <a:t>22</a:t>
            </a:fld>
            <a:endParaRPr lang="fr-FR"/>
          </a:p>
        </p:txBody>
      </p:sp>
      <p:sp>
        <p:nvSpPr>
          <p:cNvPr id="57549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E8347-852E-4A3D-81E8-336411B5B249}" type="slidenum">
              <a:rPr lang="fr-FR"/>
              <a:pPr/>
              <a:t>23</a:t>
            </a:fld>
            <a:endParaRPr lang="fr-FR"/>
          </a:p>
        </p:txBody>
      </p:sp>
      <p:sp>
        <p:nvSpPr>
          <p:cNvPr id="57139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4C53C-CB20-4751-8F8C-2297FCD3C425}" type="slidenum">
              <a:rPr lang="fr-FR"/>
              <a:pPr/>
              <a:t>24</a:t>
            </a:fld>
            <a:endParaRPr lang="fr-FR"/>
          </a:p>
        </p:txBody>
      </p:sp>
      <p:sp>
        <p:nvSpPr>
          <p:cNvPr id="5734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8224E1-6D79-4A76-A739-D05A0B1056BF}" type="slidenum">
              <a:rPr lang="fr-FR"/>
              <a:pPr/>
              <a:t>25</a:t>
            </a:fld>
            <a:endParaRPr lang="fr-FR"/>
          </a:p>
        </p:txBody>
      </p:sp>
      <p:sp>
        <p:nvSpPr>
          <p:cNvPr id="57958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B042F1-ADB3-4964-BDA4-6B8EBB199AAF}" type="slidenum">
              <a:rPr lang="fr-FR"/>
              <a:pPr/>
              <a:t>26</a:t>
            </a:fld>
            <a:endParaRPr lang="fr-FR"/>
          </a:p>
        </p:txBody>
      </p:sp>
      <p:sp>
        <p:nvSpPr>
          <p:cNvPr id="56115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6FCE9-3B30-46E2-B2FA-45F9D4C64BCB}" type="slidenum">
              <a:rPr lang="fr-FR"/>
              <a:pPr/>
              <a:t>27</a:t>
            </a:fld>
            <a:endParaRPr lang="fr-FR"/>
          </a:p>
        </p:txBody>
      </p:sp>
      <p:sp>
        <p:nvSpPr>
          <p:cNvPr id="57753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32F86-D66B-4B52-A845-591F0E2A3CB4}" type="slidenum">
              <a:rPr lang="fr-FR"/>
              <a:pPr/>
              <a:t>28</a:t>
            </a:fld>
            <a:endParaRPr lang="fr-FR"/>
          </a:p>
        </p:txBody>
      </p:sp>
      <p:sp>
        <p:nvSpPr>
          <p:cNvPr id="64921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C965F7-B27C-4868-BADD-60DC0DFD55DC}" type="slidenum">
              <a:rPr lang="fr-FR"/>
              <a:pPr/>
              <a:t>29</a:t>
            </a:fld>
            <a:endParaRPr lang="fr-FR"/>
          </a:p>
        </p:txBody>
      </p:sp>
      <p:sp>
        <p:nvSpPr>
          <p:cNvPr id="58777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2596A-68A9-F94A-924C-25DE8935D234}" type="slidenum">
              <a:rPr lang="fr-FR"/>
              <a:pPr/>
              <a:t>3</a:t>
            </a:fld>
            <a:endParaRPr lang="fr-FR"/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797DF-8427-40A3-BE91-40D60B8C8E9D}" type="slidenum">
              <a:rPr lang="fr-FR"/>
              <a:pPr/>
              <a:t>30</a:t>
            </a:fld>
            <a:endParaRPr lang="fr-FR"/>
          </a:p>
        </p:txBody>
      </p:sp>
      <p:sp>
        <p:nvSpPr>
          <p:cNvPr id="62054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6AE791-DDED-4F19-ADD0-77724DDEE339}" type="slidenum">
              <a:rPr lang="fr-FR"/>
              <a:pPr/>
              <a:t>31</a:t>
            </a:fld>
            <a:endParaRPr lang="fr-FR"/>
          </a:p>
        </p:txBody>
      </p:sp>
      <p:sp>
        <p:nvSpPr>
          <p:cNvPr id="62259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689E00-AFDF-4CC0-9BE4-D37436DA1DA5}" type="slidenum">
              <a:rPr lang="fr-FR"/>
              <a:pPr/>
              <a:t>32</a:t>
            </a:fld>
            <a:endParaRPr lang="fr-FR"/>
          </a:p>
        </p:txBody>
      </p:sp>
      <p:sp>
        <p:nvSpPr>
          <p:cNvPr id="6246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32B68D-2473-4F15-8472-656CA881D2FD}" type="slidenum">
              <a:rPr lang="fr-FR"/>
              <a:pPr/>
              <a:t>33</a:t>
            </a:fld>
            <a:endParaRPr lang="fr-FR"/>
          </a:p>
        </p:txBody>
      </p:sp>
      <p:sp>
        <p:nvSpPr>
          <p:cNvPr id="55091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8197F-C829-4DD8-ABE1-039632883AB4}" type="slidenum">
              <a:rPr lang="fr-FR"/>
              <a:pPr/>
              <a:t>34</a:t>
            </a:fld>
            <a:endParaRPr lang="fr-FR"/>
          </a:p>
        </p:txBody>
      </p:sp>
      <p:sp>
        <p:nvSpPr>
          <p:cNvPr id="66765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2BD94-CA6A-440D-8F5C-1254867D04F9}" type="slidenum">
              <a:rPr lang="fr-FR"/>
              <a:pPr/>
              <a:t>35</a:t>
            </a:fld>
            <a:endParaRPr lang="fr-FR"/>
          </a:p>
        </p:txBody>
      </p:sp>
      <p:sp>
        <p:nvSpPr>
          <p:cNvPr id="64717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5F9DC7-4825-4206-A647-38C585A704CE}" type="slidenum">
              <a:rPr lang="fr-FR"/>
              <a:pPr/>
              <a:t>36</a:t>
            </a:fld>
            <a:endParaRPr lang="fr-FR"/>
          </a:p>
        </p:txBody>
      </p:sp>
      <p:sp>
        <p:nvSpPr>
          <p:cNvPr id="56729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0D0638-B561-46E7-863B-7A43E076BC3D}" type="slidenum">
              <a:rPr lang="fr-FR"/>
              <a:pPr/>
              <a:t>37</a:t>
            </a:fld>
            <a:endParaRPr lang="fr-FR"/>
          </a:p>
        </p:txBody>
      </p:sp>
      <p:sp>
        <p:nvSpPr>
          <p:cNvPr id="58163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2276D7-E8D1-4CDD-AC1E-58389916F808}" type="slidenum">
              <a:rPr lang="fr-FR"/>
              <a:pPr/>
              <a:t>38</a:t>
            </a:fld>
            <a:endParaRPr lang="fr-FR"/>
          </a:p>
        </p:txBody>
      </p:sp>
      <p:sp>
        <p:nvSpPr>
          <p:cNvPr id="58368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3F5E3-7493-4918-990D-1D8D44CCAD09}" type="slidenum">
              <a:rPr lang="fr-FR"/>
              <a:pPr/>
              <a:t>39</a:t>
            </a:fld>
            <a:endParaRPr lang="fr-FR"/>
          </a:p>
        </p:txBody>
      </p:sp>
      <p:sp>
        <p:nvSpPr>
          <p:cNvPr id="64512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29B679-3D9C-DE47-A479-79D94518F10D}" type="slidenum">
              <a:rPr lang="fr-FR"/>
              <a:pPr/>
              <a:t>4</a:t>
            </a:fld>
            <a:endParaRPr lang="fr-FR"/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94F04C-C69A-4C17-ABF0-EE676D7DEC80}" type="slidenum">
              <a:rPr lang="fr-FR"/>
              <a:pPr/>
              <a:t>40</a:t>
            </a:fld>
            <a:endParaRPr lang="fr-FR"/>
          </a:p>
        </p:txBody>
      </p:sp>
      <p:sp>
        <p:nvSpPr>
          <p:cNvPr id="67789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E451C-7E5A-47ED-97C4-9757655590ED}" type="slidenum">
              <a:rPr lang="fr-FR"/>
              <a:pPr/>
              <a:t>41</a:t>
            </a:fld>
            <a:endParaRPr lang="fr-FR"/>
          </a:p>
        </p:txBody>
      </p:sp>
      <p:sp>
        <p:nvSpPr>
          <p:cNvPr id="589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A21EB1-9C02-46A7-98F8-232381F73F2C}" type="slidenum">
              <a:rPr lang="fr-FR"/>
              <a:pPr/>
              <a:t>42</a:t>
            </a:fld>
            <a:endParaRPr lang="fr-FR"/>
          </a:p>
        </p:txBody>
      </p:sp>
      <p:sp>
        <p:nvSpPr>
          <p:cNvPr id="59187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26FF2-E5E8-4908-BCEA-8FBDD02FA103}" type="slidenum">
              <a:rPr lang="fr-FR"/>
              <a:pPr/>
              <a:t>43</a:t>
            </a:fld>
            <a:endParaRPr lang="fr-FR"/>
          </a:p>
        </p:txBody>
      </p:sp>
      <p:sp>
        <p:nvSpPr>
          <p:cNvPr id="59392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C0D82-74B9-4E60-9C73-D7E4B50CAE78}" type="slidenum">
              <a:rPr lang="fr-FR"/>
              <a:pPr/>
              <a:t>44</a:t>
            </a:fld>
            <a:endParaRPr lang="fr-FR"/>
          </a:p>
        </p:txBody>
      </p:sp>
      <p:sp>
        <p:nvSpPr>
          <p:cNvPr id="59597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8214E-F2D9-49D2-8103-C365739DA83D}" type="slidenum">
              <a:rPr lang="fr-FR"/>
              <a:pPr/>
              <a:t>45</a:t>
            </a:fld>
            <a:endParaRPr lang="fr-FR"/>
          </a:p>
        </p:txBody>
      </p:sp>
      <p:sp>
        <p:nvSpPr>
          <p:cNvPr id="59801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CD784-5E73-418E-8028-5B1D018E8E44}" type="slidenum">
              <a:rPr lang="fr-FR"/>
              <a:pPr/>
              <a:t>46</a:t>
            </a:fld>
            <a:endParaRPr lang="fr-FR"/>
          </a:p>
        </p:txBody>
      </p:sp>
      <p:sp>
        <p:nvSpPr>
          <p:cNvPr id="60006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B5FB26-DC67-4F9C-BAD1-88E442675A4B}" type="slidenum">
              <a:rPr lang="fr-FR"/>
              <a:pPr/>
              <a:t>47</a:t>
            </a:fld>
            <a:endParaRPr lang="fr-FR"/>
          </a:p>
        </p:txBody>
      </p:sp>
      <p:sp>
        <p:nvSpPr>
          <p:cNvPr id="60211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0B447B-8D30-4C08-AD66-DFFFC5F694AF}" type="slidenum">
              <a:rPr lang="fr-FR"/>
              <a:pPr/>
              <a:t>48</a:t>
            </a:fld>
            <a:endParaRPr lang="fr-FR"/>
          </a:p>
        </p:txBody>
      </p:sp>
      <p:sp>
        <p:nvSpPr>
          <p:cNvPr id="60416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C7385-2943-41A8-9957-7C1AF33A5F37}" type="slidenum">
              <a:rPr lang="fr-FR"/>
              <a:pPr/>
              <a:t>49</a:t>
            </a:fld>
            <a:endParaRPr lang="fr-FR"/>
          </a:p>
        </p:txBody>
      </p:sp>
      <p:sp>
        <p:nvSpPr>
          <p:cNvPr id="61440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4D5E01-5898-9C4E-A6FE-E76387DD2E4B}" type="slidenum">
              <a:rPr lang="fr-FR"/>
              <a:pPr/>
              <a:t>5</a:t>
            </a:fld>
            <a:endParaRPr lang="fr-FR"/>
          </a:p>
        </p:txBody>
      </p:sp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D8DBD-550F-4FD8-AAC8-33D00230611C}" type="slidenum">
              <a:rPr lang="fr-FR"/>
              <a:pPr/>
              <a:t>50</a:t>
            </a:fld>
            <a:endParaRPr lang="fr-FR"/>
          </a:p>
        </p:txBody>
      </p:sp>
      <p:sp>
        <p:nvSpPr>
          <p:cNvPr id="60825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39A83D-7561-4667-97F5-0D21D8A74690}" type="slidenum">
              <a:rPr lang="fr-FR"/>
              <a:pPr/>
              <a:t>51</a:t>
            </a:fld>
            <a:endParaRPr lang="fr-FR"/>
          </a:p>
        </p:txBody>
      </p:sp>
      <p:sp>
        <p:nvSpPr>
          <p:cNvPr id="6103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EB440-581A-420F-95EC-D2104023A562}" type="slidenum">
              <a:rPr lang="fr-FR"/>
              <a:pPr/>
              <a:t>52</a:t>
            </a:fld>
            <a:endParaRPr lang="fr-FR"/>
          </a:p>
        </p:txBody>
      </p:sp>
      <p:sp>
        <p:nvSpPr>
          <p:cNvPr id="61235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CBB996-E5F5-4BDD-B3B9-051D780FC8B8}" type="slidenum">
              <a:rPr lang="fr-FR"/>
              <a:pPr/>
              <a:t>53</a:t>
            </a:fld>
            <a:endParaRPr lang="fr-FR"/>
          </a:p>
        </p:txBody>
      </p:sp>
      <p:sp>
        <p:nvSpPr>
          <p:cNvPr id="61645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B6631-0721-4591-8667-459D0308B529}" type="slidenum">
              <a:rPr lang="fr-FR"/>
              <a:pPr/>
              <a:t>54</a:t>
            </a:fld>
            <a:endParaRPr lang="fr-FR"/>
          </a:p>
        </p:txBody>
      </p:sp>
      <p:sp>
        <p:nvSpPr>
          <p:cNvPr id="675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42950"/>
            <a:ext cx="4953000" cy="3714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So we have seen that the obstacle can be transferred in the configuration. The motion is also well defined is configuration space.</a:t>
            </a:r>
          </a:p>
          <a:p>
            <a:endParaRPr lang="en-US"/>
          </a:p>
          <a:p>
            <a:r>
              <a:rPr lang="en-US"/>
              <a:t>If we look of the motion of this animation. It is set of positions of the system. They corresponds to a continuous curve in the configuration space, on the surface of the tore.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F5500-F447-49A6-A632-5C083D6FE930}" type="slidenum">
              <a:rPr lang="fr-FR"/>
              <a:pPr/>
              <a:t>55</a:t>
            </a:fld>
            <a:endParaRPr lang="fr-FR"/>
          </a:p>
        </p:txBody>
      </p:sp>
      <p:sp>
        <p:nvSpPr>
          <p:cNvPr id="669698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9699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2068C-F297-4CAE-9744-7EE2A2E379DF}" type="slidenum">
              <a:rPr lang="fr-FR"/>
              <a:pPr/>
              <a:t>56</a:t>
            </a:fld>
            <a:endParaRPr lang="fr-FR"/>
          </a:p>
        </p:txBody>
      </p:sp>
      <p:sp>
        <p:nvSpPr>
          <p:cNvPr id="673794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3795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D413C9-2271-40D5-B11A-BDE49910D41D}" type="slidenum">
              <a:rPr lang="fr-FR"/>
              <a:pPr/>
              <a:t>57</a:t>
            </a:fld>
            <a:endParaRPr lang="fr-FR"/>
          </a:p>
        </p:txBody>
      </p:sp>
      <p:sp>
        <p:nvSpPr>
          <p:cNvPr id="63078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C8D1A-6FBF-481F-9C30-D490D2C27729}" type="slidenum">
              <a:rPr lang="fr-FR"/>
              <a:pPr/>
              <a:t>58</a:t>
            </a:fld>
            <a:endParaRPr lang="fr-FR"/>
          </a:p>
        </p:txBody>
      </p:sp>
      <p:sp>
        <p:nvSpPr>
          <p:cNvPr id="65536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0B8B46-8B62-473C-9354-A72976D3E192}" type="slidenum">
              <a:rPr lang="fr-FR"/>
              <a:pPr/>
              <a:t>59</a:t>
            </a:fld>
            <a:endParaRPr lang="fr-FR"/>
          </a:p>
        </p:txBody>
      </p:sp>
      <p:sp>
        <p:nvSpPr>
          <p:cNvPr id="65126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126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CF7383-E483-CA4C-BE9C-C16E999D45DE}" type="slidenum">
              <a:rPr lang="fr-FR"/>
              <a:pPr/>
              <a:t>6</a:t>
            </a:fld>
            <a:endParaRPr lang="fr-FR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A5AF53-7B40-4C36-AE17-E5C0D68AC064}" type="slidenum">
              <a:rPr lang="fr-FR"/>
              <a:pPr/>
              <a:t>60</a:t>
            </a:fld>
            <a:endParaRPr lang="fr-FR"/>
          </a:p>
        </p:txBody>
      </p:sp>
      <p:sp>
        <p:nvSpPr>
          <p:cNvPr id="671746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1747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0B79EC-CAC4-4993-85DE-398C8BBF75A0}" type="slidenum">
              <a:rPr lang="fr-FR"/>
              <a:pPr/>
              <a:t>61</a:t>
            </a:fld>
            <a:endParaRPr lang="fr-FR"/>
          </a:p>
        </p:txBody>
      </p:sp>
      <p:sp>
        <p:nvSpPr>
          <p:cNvPr id="63488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88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A5AF53-7B40-4C36-AE17-E5C0D68AC064}" type="slidenum">
              <a:rPr lang="fr-FR"/>
              <a:pPr/>
              <a:t>62</a:t>
            </a:fld>
            <a:endParaRPr lang="fr-FR"/>
          </a:p>
        </p:txBody>
      </p:sp>
      <p:sp>
        <p:nvSpPr>
          <p:cNvPr id="671746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1700" y="762000"/>
            <a:ext cx="4978400" cy="3733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1747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302B5-F4F3-4299-9444-480F7EBEA323}" type="slidenum">
              <a:rPr lang="fr-FR"/>
              <a:pPr/>
              <a:t>63</a:t>
            </a:fld>
            <a:endParaRPr lang="fr-FR"/>
          </a:p>
        </p:txBody>
      </p:sp>
      <p:sp>
        <p:nvSpPr>
          <p:cNvPr id="6369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AE156D-DDF0-4280-8E3E-A8C7C4E0494B}" type="slidenum">
              <a:rPr lang="fr-FR"/>
              <a:pPr/>
              <a:t>64</a:t>
            </a:fld>
            <a:endParaRPr lang="fr-FR"/>
          </a:p>
        </p:txBody>
      </p:sp>
      <p:sp>
        <p:nvSpPr>
          <p:cNvPr id="42803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626D5-B09B-46B3-9F1C-E01709301F7B}" type="slidenum">
              <a:rPr lang="fr-FR"/>
              <a:pPr/>
              <a:t>65</a:t>
            </a:fld>
            <a:endParaRPr lang="fr-FR"/>
          </a:p>
        </p:txBody>
      </p:sp>
      <p:sp>
        <p:nvSpPr>
          <p:cNvPr id="63897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60359-823E-4061-AD00-CEF748A3C234}" type="slidenum">
              <a:rPr lang="fr-FR"/>
              <a:pPr/>
              <a:t>66</a:t>
            </a:fld>
            <a:endParaRPr lang="fr-FR"/>
          </a:p>
        </p:txBody>
      </p:sp>
      <p:sp>
        <p:nvSpPr>
          <p:cNvPr id="6410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102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615FD5-CD71-4F94-9C1C-5C889CDEB848}" type="slidenum">
              <a:rPr lang="fr-FR"/>
              <a:pPr/>
              <a:t>67</a:t>
            </a:fld>
            <a:endParaRPr lang="fr-FR"/>
          </a:p>
        </p:txBody>
      </p:sp>
      <p:sp>
        <p:nvSpPr>
          <p:cNvPr id="39629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06A6C-71FD-4F13-9910-F5CDBB150AFB}" type="slidenum">
              <a:rPr lang="fr-FR"/>
              <a:pPr/>
              <a:t>68</a:t>
            </a:fld>
            <a:endParaRPr lang="fr-FR"/>
          </a:p>
        </p:txBody>
      </p:sp>
      <p:sp>
        <p:nvSpPr>
          <p:cNvPr id="53657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410F0-4F82-7E42-AFAC-D4C24E3E8A68}" type="slidenum">
              <a:rPr lang="fr-FR"/>
              <a:pPr/>
              <a:t>7</a:t>
            </a:fld>
            <a:endParaRPr lang="fr-FR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184793-9BB2-A440-894A-6794B9A05EEA}" type="slidenum">
              <a:rPr lang="fr-FR"/>
              <a:pPr/>
              <a:t>8</a:t>
            </a:fld>
            <a:endParaRPr lang="fr-FR"/>
          </a:p>
        </p:txBody>
      </p:sp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BC741-A337-4E38-B0CE-90F23FA89637}" type="slidenum">
              <a:rPr lang="fr-FR"/>
              <a:pPr/>
              <a:t>9</a:t>
            </a:fld>
            <a:endParaRPr lang="fr-FR"/>
          </a:p>
        </p:txBody>
      </p:sp>
      <p:sp>
        <p:nvSpPr>
          <p:cNvPr id="62873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04800"/>
            <a:ext cx="7721600" cy="152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b="0">
                <a:solidFill>
                  <a:srgbClr val="000000"/>
                </a:solidFill>
                <a:latin typeface="Arial Black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133600" y="3886200"/>
            <a:ext cx="6400800" cy="1771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ct val="0"/>
              </a:spcBef>
              <a:buClrTx/>
              <a:buFontTx/>
              <a:buNone/>
              <a:defRPr kumimoji="0">
                <a:solidFill>
                  <a:srgbClr val="000000"/>
                </a:solidFill>
                <a:latin typeface="Tahoma" charset="0"/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6229350"/>
            <a:ext cx="1930400" cy="514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endParaRPr lang="fr-F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fld id="{5A963874-C0AA-4D6E-A433-07C24F59F60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CC0000"/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lIns="100800" tIns="50400" rIns="100800" bIns="50400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6" name="Picture 18" descr="KINEObas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573838"/>
            <a:ext cx="91440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0" y="1447800"/>
            <a:ext cx="2667000" cy="0"/>
          </a:xfrm>
          <a:prstGeom prst="line">
            <a:avLst/>
          </a:prstGeom>
          <a:noFill/>
          <a:ln w="12700">
            <a:solidFill>
              <a:srgbClr val="00CC99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2743200" y="1420813"/>
            <a:ext cx="53975" cy="53975"/>
          </a:xfrm>
          <a:prstGeom prst="ellipse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185738" y="6553200"/>
            <a:ext cx="8729662" cy="314325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lIns="100800" tIns="50400" rIns="100800" bIns="50400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J.  P.    L A U M O N D</a:t>
            </a:r>
            <a:r>
              <a:rPr lang="fr-FR" sz="1400">
                <a:solidFill>
                  <a:schemeClr val="bg1"/>
                </a:solidFill>
              </a:rPr>
              <a:t>    	    				</a:t>
            </a:r>
            <a:r>
              <a:rPr lang="fr-FR" sz="1400" b="1">
                <a:solidFill>
                  <a:schemeClr val="bg1"/>
                </a:solidFill>
              </a:rPr>
              <a:t>L A A S - C N R 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charset="2"/>
        <a:buChar char="y"/>
        <a:defRPr kumimoji="1" sz="2800">
          <a:solidFill>
            <a:schemeClr val="tx1"/>
          </a:solidFill>
          <a:latin typeface="Tahoma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charset="2"/>
        <a:buChar char="x"/>
        <a:defRPr kumimoji="1" sz="2400">
          <a:solidFill>
            <a:schemeClr val="tx1"/>
          </a:solidFill>
          <a:latin typeface="Tahoma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rgbClr val="0066FF"/>
          </a:solidFill>
          <a:latin typeface="Tahoma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Tahoma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Tahoma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Tahoma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Tahoma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Tahoma" charset="0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jpe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50" Type="http://schemas.openxmlformats.org/officeDocument/2006/relationships/image" Target="../media/image71.png"/><Relationship Id="rId51" Type="http://schemas.openxmlformats.org/officeDocument/2006/relationships/image" Target="../media/image72.png"/><Relationship Id="rId52" Type="http://schemas.openxmlformats.org/officeDocument/2006/relationships/image" Target="../media/image73.png"/><Relationship Id="rId53" Type="http://schemas.openxmlformats.org/officeDocument/2006/relationships/image" Target="../media/image74.png"/><Relationship Id="rId54" Type="http://schemas.openxmlformats.org/officeDocument/2006/relationships/image" Target="../media/image75.png"/><Relationship Id="rId55" Type="http://schemas.openxmlformats.org/officeDocument/2006/relationships/image" Target="../media/image76.png"/><Relationship Id="rId56" Type="http://schemas.openxmlformats.org/officeDocument/2006/relationships/image" Target="../media/image77.png"/><Relationship Id="rId57" Type="http://schemas.openxmlformats.org/officeDocument/2006/relationships/image" Target="../media/image78.png"/><Relationship Id="rId58" Type="http://schemas.openxmlformats.org/officeDocument/2006/relationships/image" Target="../media/image79.png"/><Relationship Id="rId59" Type="http://schemas.openxmlformats.org/officeDocument/2006/relationships/image" Target="../media/image80.png"/><Relationship Id="rId40" Type="http://schemas.openxmlformats.org/officeDocument/2006/relationships/image" Target="../media/image61.png"/><Relationship Id="rId41" Type="http://schemas.openxmlformats.org/officeDocument/2006/relationships/image" Target="../media/image62.png"/><Relationship Id="rId42" Type="http://schemas.openxmlformats.org/officeDocument/2006/relationships/image" Target="../media/image63.png"/><Relationship Id="rId43" Type="http://schemas.openxmlformats.org/officeDocument/2006/relationships/image" Target="../media/image64.png"/><Relationship Id="rId44" Type="http://schemas.openxmlformats.org/officeDocument/2006/relationships/image" Target="../media/image65.png"/><Relationship Id="rId45" Type="http://schemas.openxmlformats.org/officeDocument/2006/relationships/image" Target="../media/image66.png"/><Relationship Id="rId46" Type="http://schemas.openxmlformats.org/officeDocument/2006/relationships/image" Target="../media/image67.png"/><Relationship Id="rId47" Type="http://schemas.openxmlformats.org/officeDocument/2006/relationships/image" Target="../media/image68.png"/><Relationship Id="rId48" Type="http://schemas.openxmlformats.org/officeDocument/2006/relationships/image" Target="../media/image69.png"/><Relationship Id="rId4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30" Type="http://schemas.openxmlformats.org/officeDocument/2006/relationships/image" Target="../media/image51.png"/><Relationship Id="rId31" Type="http://schemas.openxmlformats.org/officeDocument/2006/relationships/image" Target="../media/image52.png"/><Relationship Id="rId32" Type="http://schemas.openxmlformats.org/officeDocument/2006/relationships/image" Target="../media/image53.png"/><Relationship Id="rId33" Type="http://schemas.openxmlformats.org/officeDocument/2006/relationships/image" Target="../media/image54.png"/><Relationship Id="rId34" Type="http://schemas.openxmlformats.org/officeDocument/2006/relationships/image" Target="../media/image55.png"/><Relationship Id="rId35" Type="http://schemas.openxmlformats.org/officeDocument/2006/relationships/image" Target="../media/image56.png"/><Relationship Id="rId36" Type="http://schemas.openxmlformats.org/officeDocument/2006/relationships/image" Target="../media/image57.png"/><Relationship Id="rId37" Type="http://schemas.openxmlformats.org/officeDocument/2006/relationships/image" Target="../media/image58.png"/><Relationship Id="rId38" Type="http://schemas.openxmlformats.org/officeDocument/2006/relationships/image" Target="../media/image59.png"/><Relationship Id="rId39" Type="http://schemas.openxmlformats.org/officeDocument/2006/relationships/image" Target="../media/image60.png"/><Relationship Id="rId20" Type="http://schemas.openxmlformats.org/officeDocument/2006/relationships/image" Target="../media/image41.jpe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26" Type="http://schemas.openxmlformats.org/officeDocument/2006/relationships/image" Target="../media/image47.png"/><Relationship Id="rId27" Type="http://schemas.openxmlformats.org/officeDocument/2006/relationships/image" Target="../media/image48.png"/><Relationship Id="rId28" Type="http://schemas.openxmlformats.org/officeDocument/2006/relationships/image" Target="../media/image49.png"/><Relationship Id="rId29" Type="http://schemas.openxmlformats.org/officeDocument/2006/relationships/image" Target="../media/image50.png"/><Relationship Id="rId60" Type="http://schemas.openxmlformats.org/officeDocument/2006/relationships/image" Target="../media/image81.png"/><Relationship Id="rId61" Type="http://schemas.openxmlformats.org/officeDocument/2006/relationships/image" Target="../media/image82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3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34.png"/><Relationship Id="rId5" Type="http://schemas.openxmlformats.org/officeDocument/2006/relationships/image" Target="../media/image37.jpeg"/><Relationship Id="rId6" Type="http://schemas.openxmlformats.org/officeDocument/2006/relationships/image" Target="../media/image23.jpeg"/><Relationship Id="rId7" Type="http://schemas.openxmlformats.org/officeDocument/2006/relationships/image" Target="../media/image68.png"/><Relationship Id="rId8" Type="http://schemas.openxmlformats.org/officeDocument/2006/relationships/image" Target="../media/image44.png"/><Relationship Id="rId9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video" Target="file://localhost/users/jpl/Desktop/exposes/exposes2008/Laumond-LAAS-40ieme/maths-foundations2/rieur-descamps.MPG" TargetMode="Externa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20" Type="http://schemas.openxmlformats.org/officeDocument/2006/relationships/image" Target="../media/image38.png"/><Relationship Id="rId21" Type="http://schemas.openxmlformats.org/officeDocument/2006/relationships/image" Target="../media/image25.png"/><Relationship Id="rId10" Type="http://schemas.openxmlformats.org/officeDocument/2006/relationships/image" Target="../media/image40.png"/><Relationship Id="rId11" Type="http://schemas.openxmlformats.org/officeDocument/2006/relationships/image" Target="../media/image23.jpe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24.png"/><Relationship Id="rId15" Type="http://schemas.openxmlformats.org/officeDocument/2006/relationships/image" Target="../media/image45.png"/><Relationship Id="rId16" Type="http://schemas.openxmlformats.org/officeDocument/2006/relationships/image" Target="../media/image95.png"/><Relationship Id="rId17" Type="http://schemas.openxmlformats.org/officeDocument/2006/relationships/image" Target="../media/image61.png"/><Relationship Id="rId18" Type="http://schemas.openxmlformats.org/officeDocument/2006/relationships/image" Target="../media/image62.png"/><Relationship Id="rId1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png"/><Relationship Id="rId4" Type="http://schemas.openxmlformats.org/officeDocument/2006/relationships/image" Target="../media/image77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76.png"/><Relationship Id="rId8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56.png"/><Relationship Id="rId5" Type="http://schemas.openxmlformats.org/officeDocument/2006/relationships/image" Target="../media/image40.png"/><Relationship Id="rId6" Type="http://schemas.openxmlformats.org/officeDocument/2006/relationships/image" Target="../media/image79.png"/><Relationship Id="rId7" Type="http://schemas.openxmlformats.org/officeDocument/2006/relationships/image" Target="../media/image50.png"/><Relationship Id="rId8" Type="http://schemas.openxmlformats.org/officeDocument/2006/relationships/image" Target="../media/image98.png"/><Relationship Id="rId1" Type="http://schemas.openxmlformats.org/officeDocument/2006/relationships/video" Target="file://localhost/users/jpl/Desktop/exposes/exposes2008/Laumond-LAAS-40ieme/maths-foundations2/parkfilm05.avi" TargetMode="Externa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101.png"/><Relationship Id="rId5" Type="http://schemas.openxmlformats.org/officeDocument/2006/relationships/image" Target="../media/image97.png"/><Relationship Id="rId6" Type="http://schemas.openxmlformats.org/officeDocument/2006/relationships/oleObject" Target="../embeddings/Microsoft_Equation1.bin"/><Relationship Id="rId7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9.png"/><Relationship Id="rId1" Type="http://schemas.openxmlformats.org/officeDocument/2006/relationships/video" Target="file://localhost/users/jpl/Desktop/exposes/exposes2008/Laumond-LAAS-40ieme/maths-foundations2/welcome_show.mpg" TargetMode="Externa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101.png"/><Relationship Id="rId6" Type="http://schemas.openxmlformats.org/officeDocument/2006/relationships/image" Target="../media/image97.png"/><Relationship Id="rId7" Type="http://schemas.openxmlformats.org/officeDocument/2006/relationships/oleObject" Target="../embeddings/Microsoft_Equation3.bin"/><Relationship Id="rId8" Type="http://schemas.openxmlformats.org/officeDocument/2006/relationships/oleObject" Target="../embeddings/Microsoft_Equation4.bin"/><Relationship Id="rId9" Type="http://schemas.openxmlformats.org/officeDocument/2006/relationships/image" Target="../media/image102.jpeg"/><Relationship Id="rId10" Type="http://schemas.openxmlformats.org/officeDocument/2006/relationships/image" Target="../media/image103.png"/><Relationship Id="rId1" Type="http://schemas.openxmlformats.org/officeDocument/2006/relationships/vmlDrawing" Target="../drawings/vmlDrawing2.vml"/><Relationship Id="rId2" Type="http://schemas.openxmlformats.org/officeDocument/2006/relationships/video" Target="file://localhost/users/jpl/Desktop/exposes/exposes2008/Laumond-LAAS-40ieme/maths-foundations2/Montre.mp4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82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23.jpeg"/><Relationship Id="rId8" Type="http://schemas.openxmlformats.org/officeDocument/2006/relationships/image" Target="../media/image36.png"/><Relationship Id="rId9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82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23.jpeg"/><Relationship Id="rId8" Type="http://schemas.openxmlformats.org/officeDocument/2006/relationships/image" Target="../media/image53.png"/><Relationship Id="rId9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0.png"/><Relationship Id="rId1" Type="http://schemas.openxmlformats.org/officeDocument/2006/relationships/video" Target="file://localhost/users/jpl/Desktop/exposes/exposes2008/Laumond-LAAS-40ieme/maths-foundations2/hrp2Dhol-court.mov" TargetMode="Externa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9.png"/><Relationship Id="rId13" Type="http://schemas.openxmlformats.org/officeDocument/2006/relationships/image" Target="../media/image4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50.png"/><Relationship Id="rId5" Type="http://schemas.openxmlformats.org/officeDocument/2006/relationships/image" Target="../media/image43.png"/><Relationship Id="rId6" Type="http://schemas.openxmlformats.org/officeDocument/2006/relationships/image" Target="../media/image35.png"/><Relationship Id="rId7" Type="http://schemas.openxmlformats.org/officeDocument/2006/relationships/image" Target="../media/image105.png"/><Relationship Id="rId8" Type="http://schemas.openxmlformats.org/officeDocument/2006/relationships/image" Target="../media/image107.png"/><Relationship Id="rId9" Type="http://schemas.openxmlformats.org/officeDocument/2006/relationships/oleObject" Target="../embeddings/Microsoft_Equation5.bin"/><Relationship Id="rId10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40.png"/><Relationship Id="rId5" Type="http://schemas.openxmlformats.org/officeDocument/2006/relationships/image" Target="../media/image48.png"/><Relationship Id="rId6" Type="http://schemas.openxmlformats.org/officeDocument/2006/relationships/image" Target="../media/image81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96.png"/><Relationship Id="rId5" Type="http://schemas.openxmlformats.org/officeDocument/2006/relationships/oleObject" Target="../embeddings/Microsoft_Equation6.bin"/><Relationship Id="rId6" Type="http://schemas.openxmlformats.org/officeDocument/2006/relationships/oleObject" Target="../embeddings/Microsoft_Equation7.bin"/><Relationship Id="rId7" Type="http://schemas.openxmlformats.org/officeDocument/2006/relationships/oleObject" Target="../embeddings/Microsoft_Equation8.bin"/><Relationship Id="rId8" Type="http://schemas.openxmlformats.org/officeDocument/2006/relationships/image" Target="../media/image8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oleObject" Target="../embeddings/Microsoft_Equation9.bin"/><Relationship Id="rId8" Type="http://schemas.openxmlformats.org/officeDocument/2006/relationships/oleObject" Target="../embeddings/Microsoft_Equation10.bin"/><Relationship Id="rId9" Type="http://schemas.openxmlformats.org/officeDocument/2006/relationships/oleObject" Target="../embeddings/Microsoft_Equation11.bin"/><Relationship Id="rId10" Type="http://schemas.openxmlformats.org/officeDocument/2006/relationships/oleObject" Target="../embeddings/Microsoft_Equation12.bin"/><Relationship Id="rId11" Type="http://schemas.openxmlformats.org/officeDocument/2006/relationships/oleObject" Target="../embeddings/Microsoft_Equation1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120.png"/><Relationship Id="rId1" Type="http://schemas.openxmlformats.org/officeDocument/2006/relationships/video" Target="file://localhost/users/jpl/Desktop/exposes/exposes2008/Laumond-LAAS-40ieme/maths-foundations2/250ywing.mpg" TargetMode="Externa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23.jpeg"/><Relationship Id="rId5" Type="http://schemas.openxmlformats.org/officeDocument/2006/relationships/image" Target="../media/image35.png"/><Relationship Id="rId6" Type="http://schemas.openxmlformats.org/officeDocument/2006/relationships/image" Target="../media/image121.png"/><Relationship Id="rId1" Type="http://schemas.openxmlformats.org/officeDocument/2006/relationships/video" Target="file://localhost/users/jpl/Desktop/exposes/exposes2008/Laumond-LAAS-40ieme/maths-foundations2/gs-pp2.mov" TargetMode="Externa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3.jpeg"/><Relationship Id="rId5" Type="http://schemas.openxmlformats.org/officeDocument/2006/relationships/image" Target="../media/image47.pn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8.png"/><Relationship Id="rId1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3.jpeg"/><Relationship Id="rId4" Type="http://schemas.openxmlformats.org/officeDocument/2006/relationships/image" Target="../media/image47.png"/><Relationship Id="rId5" Type="http://schemas.openxmlformats.org/officeDocument/2006/relationships/image" Target="../media/image26.png"/><Relationship Id="rId6" Type="http://schemas.openxmlformats.org/officeDocument/2006/relationships/image" Target="../media/image123.jpe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3.jpeg"/><Relationship Id="rId5" Type="http://schemas.openxmlformats.org/officeDocument/2006/relationships/image" Target="../media/image33.png"/><Relationship Id="rId6" Type="http://schemas.openxmlformats.org/officeDocument/2006/relationships/image" Target="../media/image130.png"/><Relationship Id="rId7" Type="http://schemas.openxmlformats.org/officeDocument/2006/relationships/image" Target="../media/image131.jpeg"/><Relationship Id="rId8" Type="http://schemas.openxmlformats.org/officeDocument/2006/relationships/image" Target="../media/image132.jpeg"/><Relationship Id="rId9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1.png"/><Relationship Id="rId1" Type="http://schemas.openxmlformats.org/officeDocument/2006/relationships/video" Target="file://localhost/users/jpl/Desktop/exposes/exposes2008/Laumond-LAAS-40ieme/maths-foundations2/abb-industrie-alimentaire.mov" TargetMode="Externa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image" Target="../media/image134.png"/><Relationship Id="rId5" Type="http://schemas.openxmlformats.org/officeDocument/2006/relationships/image" Target="../media/image45.png"/><Relationship Id="rId6" Type="http://schemas.openxmlformats.org/officeDocument/2006/relationships/image" Target="../media/image95.png"/><Relationship Id="rId1" Type="http://schemas.openxmlformats.org/officeDocument/2006/relationships/video" Target="file://localhost/users/jpl/Desktop/exposes/exposes2008/Laumond-LAAS-40ieme/maths-foundations2/kineo-robcaddemo.avi" TargetMode="Externa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8.png"/><Relationship Id="rId20" Type="http://schemas.openxmlformats.org/officeDocument/2006/relationships/image" Target="../media/image149.png"/><Relationship Id="rId21" Type="http://schemas.openxmlformats.org/officeDocument/2006/relationships/image" Target="../media/image150.png"/><Relationship Id="rId22" Type="http://schemas.openxmlformats.org/officeDocument/2006/relationships/image" Target="../media/image151.png"/><Relationship Id="rId23" Type="http://schemas.openxmlformats.org/officeDocument/2006/relationships/image" Target="../media/image152.png"/><Relationship Id="rId24" Type="http://schemas.openxmlformats.org/officeDocument/2006/relationships/image" Target="../media/image153.png"/><Relationship Id="rId25" Type="http://schemas.openxmlformats.org/officeDocument/2006/relationships/image" Target="../media/image154.png"/><Relationship Id="rId10" Type="http://schemas.openxmlformats.org/officeDocument/2006/relationships/image" Target="../media/image139.png"/><Relationship Id="rId11" Type="http://schemas.openxmlformats.org/officeDocument/2006/relationships/image" Target="../media/image140.png"/><Relationship Id="rId12" Type="http://schemas.openxmlformats.org/officeDocument/2006/relationships/image" Target="../media/image141.png"/><Relationship Id="rId13" Type="http://schemas.openxmlformats.org/officeDocument/2006/relationships/image" Target="../media/image142.png"/><Relationship Id="rId14" Type="http://schemas.openxmlformats.org/officeDocument/2006/relationships/image" Target="../media/image143.png"/><Relationship Id="rId15" Type="http://schemas.openxmlformats.org/officeDocument/2006/relationships/image" Target="../media/image144.png"/><Relationship Id="rId16" Type="http://schemas.openxmlformats.org/officeDocument/2006/relationships/image" Target="../media/image145.png"/><Relationship Id="rId17" Type="http://schemas.openxmlformats.org/officeDocument/2006/relationships/image" Target="../media/image146.jpeg"/><Relationship Id="rId18" Type="http://schemas.openxmlformats.org/officeDocument/2006/relationships/image" Target="../media/image147.png"/><Relationship Id="rId19" Type="http://schemas.openxmlformats.org/officeDocument/2006/relationships/image" Target="../media/image148.png"/><Relationship Id="rId1" Type="http://schemas.openxmlformats.org/officeDocument/2006/relationships/video" Target="file://localhost/users/jpl/Desktop/exposes/exposes2008/Laumond-LAAS-40ieme/maths-foundations2/JPLAmsi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1.xml"/><Relationship Id="rId4" Type="http://schemas.openxmlformats.org/officeDocument/2006/relationships/image" Target="../media/image45.png"/><Relationship Id="rId5" Type="http://schemas.openxmlformats.org/officeDocument/2006/relationships/image" Target="../media/image95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95.pn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4" Type="http://schemas.openxmlformats.org/officeDocument/2006/relationships/image" Target="../media/image44.png"/><Relationship Id="rId5" Type="http://schemas.openxmlformats.org/officeDocument/2006/relationships/image" Target="../media/image75.png"/><Relationship Id="rId6" Type="http://schemas.openxmlformats.org/officeDocument/2006/relationships/image" Target="../media/image23.jpeg"/><Relationship Id="rId7" Type="http://schemas.openxmlformats.org/officeDocument/2006/relationships/image" Target="../media/image157.png"/><Relationship Id="rId1" Type="http://schemas.openxmlformats.org/officeDocument/2006/relationships/video" Target="file://localhost/users/jpl/Desktop/exposes/exposes2008/Laumond-LAAS-40ieme/maths-foundations2/assuc2loops_transpsurf.mov" TargetMode="Externa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5" Type="http://schemas.openxmlformats.org/officeDocument/2006/relationships/image" Target="../media/image23.jpeg"/><Relationship Id="rId6" Type="http://schemas.openxmlformats.org/officeDocument/2006/relationships/image" Target="../media/image95.png"/><Relationship Id="rId7" Type="http://schemas.openxmlformats.org/officeDocument/2006/relationships/image" Target="../media/image160.jpeg"/><Relationship Id="rId8" Type="http://schemas.openxmlformats.org/officeDocument/2006/relationships/image" Target="../media/image161.jpeg"/><Relationship Id="rId9" Type="http://schemas.openxmlformats.org/officeDocument/2006/relationships/image" Target="../media/image16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7.jpeg"/><Relationship Id="rId12" Type="http://schemas.openxmlformats.org/officeDocument/2006/relationships/image" Target="../media/image168.jpeg"/><Relationship Id="rId13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1.jpeg"/><Relationship Id="rId4" Type="http://schemas.openxmlformats.org/officeDocument/2006/relationships/image" Target="../media/image164.jpeg"/><Relationship Id="rId5" Type="http://schemas.openxmlformats.org/officeDocument/2006/relationships/image" Target="../media/image165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27.png"/><Relationship Id="rId9" Type="http://schemas.openxmlformats.org/officeDocument/2006/relationships/image" Target="../media/image31.png"/><Relationship Id="rId10" Type="http://schemas.openxmlformats.org/officeDocument/2006/relationships/image" Target="../media/image16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jpe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50" Type="http://schemas.openxmlformats.org/officeDocument/2006/relationships/image" Target="../media/image71.png"/><Relationship Id="rId51" Type="http://schemas.openxmlformats.org/officeDocument/2006/relationships/image" Target="../media/image72.png"/><Relationship Id="rId52" Type="http://schemas.openxmlformats.org/officeDocument/2006/relationships/image" Target="../media/image73.png"/><Relationship Id="rId53" Type="http://schemas.openxmlformats.org/officeDocument/2006/relationships/image" Target="../media/image74.png"/><Relationship Id="rId54" Type="http://schemas.openxmlformats.org/officeDocument/2006/relationships/image" Target="../media/image75.png"/><Relationship Id="rId55" Type="http://schemas.openxmlformats.org/officeDocument/2006/relationships/image" Target="../media/image76.png"/><Relationship Id="rId56" Type="http://schemas.openxmlformats.org/officeDocument/2006/relationships/image" Target="../media/image77.png"/><Relationship Id="rId57" Type="http://schemas.openxmlformats.org/officeDocument/2006/relationships/image" Target="../media/image78.png"/><Relationship Id="rId58" Type="http://schemas.openxmlformats.org/officeDocument/2006/relationships/image" Target="../media/image79.png"/><Relationship Id="rId59" Type="http://schemas.openxmlformats.org/officeDocument/2006/relationships/image" Target="../media/image80.png"/><Relationship Id="rId40" Type="http://schemas.openxmlformats.org/officeDocument/2006/relationships/image" Target="../media/image61.png"/><Relationship Id="rId41" Type="http://schemas.openxmlformats.org/officeDocument/2006/relationships/image" Target="../media/image62.png"/><Relationship Id="rId42" Type="http://schemas.openxmlformats.org/officeDocument/2006/relationships/image" Target="../media/image63.png"/><Relationship Id="rId43" Type="http://schemas.openxmlformats.org/officeDocument/2006/relationships/image" Target="../media/image64.png"/><Relationship Id="rId44" Type="http://schemas.openxmlformats.org/officeDocument/2006/relationships/image" Target="../media/image65.png"/><Relationship Id="rId45" Type="http://schemas.openxmlformats.org/officeDocument/2006/relationships/image" Target="../media/image66.png"/><Relationship Id="rId46" Type="http://schemas.openxmlformats.org/officeDocument/2006/relationships/image" Target="../media/image67.png"/><Relationship Id="rId47" Type="http://schemas.openxmlformats.org/officeDocument/2006/relationships/image" Target="../media/image68.png"/><Relationship Id="rId48" Type="http://schemas.openxmlformats.org/officeDocument/2006/relationships/image" Target="../media/image69.png"/><Relationship Id="rId49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30" Type="http://schemas.openxmlformats.org/officeDocument/2006/relationships/image" Target="../media/image51.png"/><Relationship Id="rId31" Type="http://schemas.openxmlformats.org/officeDocument/2006/relationships/image" Target="../media/image52.png"/><Relationship Id="rId32" Type="http://schemas.openxmlformats.org/officeDocument/2006/relationships/image" Target="../media/image53.png"/><Relationship Id="rId33" Type="http://schemas.openxmlformats.org/officeDocument/2006/relationships/image" Target="../media/image54.png"/><Relationship Id="rId34" Type="http://schemas.openxmlformats.org/officeDocument/2006/relationships/image" Target="../media/image55.png"/><Relationship Id="rId35" Type="http://schemas.openxmlformats.org/officeDocument/2006/relationships/image" Target="../media/image56.png"/><Relationship Id="rId36" Type="http://schemas.openxmlformats.org/officeDocument/2006/relationships/image" Target="../media/image57.png"/><Relationship Id="rId37" Type="http://schemas.openxmlformats.org/officeDocument/2006/relationships/image" Target="../media/image58.png"/><Relationship Id="rId38" Type="http://schemas.openxmlformats.org/officeDocument/2006/relationships/image" Target="../media/image59.png"/><Relationship Id="rId39" Type="http://schemas.openxmlformats.org/officeDocument/2006/relationships/image" Target="../media/image60.png"/><Relationship Id="rId20" Type="http://schemas.openxmlformats.org/officeDocument/2006/relationships/image" Target="../media/image41.jpe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26" Type="http://schemas.openxmlformats.org/officeDocument/2006/relationships/image" Target="../media/image47.png"/><Relationship Id="rId27" Type="http://schemas.openxmlformats.org/officeDocument/2006/relationships/image" Target="../media/image48.png"/><Relationship Id="rId28" Type="http://schemas.openxmlformats.org/officeDocument/2006/relationships/image" Target="../media/image49.png"/><Relationship Id="rId29" Type="http://schemas.openxmlformats.org/officeDocument/2006/relationships/image" Target="../media/image50.png"/><Relationship Id="rId60" Type="http://schemas.openxmlformats.org/officeDocument/2006/relationships/image" Target="../media/image81.png"/><Relationship Id="rId61" Type="http://schemas.openxmlformats.org/officeDocument/2006/relationships/image" Target="../media/image82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2.png"/><Relationship Id="rId1" Type="http://schemas.openxmlformats.org/officeDocument/2006/relationships/video" Target="file://localhost/users/jpl/Desktop/exposes/exposes2008/Laumond-LAAS-40ieme/maths-foundations2/hand-purple-ball.mp4" TargetMode="Externa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400" b="0">
                <a:solidFill>
                  <a:schemeClr val="bg1"/>
                </a:solidFill>
              </a:rPr>
              <a:t/>
            </a:r>
            <a:br>
              <a:rPr lang="fr-FR" sz="2400" b="0">
                <a:solidFill>
                  <a:schemeClr val="bg1"/>
                </a:solidFill>
              </a:rPr>
            </a:br>
            <a:endParaRPr lang="fr-FR" sz="36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ChangeArrowheads="1"/>
          </p:cNvSpPr>
          <p:nvPr/>
        </p:nvSpPr>
        <p:spPr bwMode="auto">
          <a:xfrm>
            <a:off x="1143000" y="152400"/>
            <a:ext cx="731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endParaRPr kumimoji="1" lang="fr-FR" sz="2000" b="1">
              <a:solidFill>
                <a:schemeClr val="bg1"/>
              </a:solidFill>
            </a:endParaRPr>
          </a:p>
        </p:txBody>
      </p:sp>
      <p:pic>
        <p:nvPicPr>
          <p:cNvPr id="498691" name="Picture 3" descr="KINEOb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73838"/>
            <a:ext cx="91440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8693" name="Text Box 5"/>
          <p:cNvSpPr txBox="1">
            <a:spLocks noChangeArrowheads="1"/>
          </p:cNvSpPr>
          <p:nvPr/>
        </p:nvSpPr>
        <p:spPr bwMode="auto">
          <a:xfrm>
            <a:off x="3124200" y="11303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dirty="0" smtClean="0"/>
              <a:t>30 </a:t>
            </a:r>
            <a:r>
              <a:rPr lang="fr-FR" sz="2400" dirty="0" err="1" smtClean="0"/>
              <a:t>years</a:t>
            </a:r>
            <a:r>
              <a:rPr lang="fr-FR" sz="2400" dirty="0" smtClean="0"/>
              <a:t> of motion planning</a:t>
            </a:r>
            <a:endParaRPr lang="fr-FR" sz="24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08400" y="3136900"/>
            <a:ext cx="25400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dirty="0" smtClean="0"/>
              <a:t>A </a:t>
            </a:r>
            <a:r>
              <a:rPr lang="fr-FR" sz="2400" dirty="0" err="1" smtClean="0"/>
              <a:t>sea</a:t>
            </a:r>
            <a:r>
              <a:rPr lang="fr-FR" sz="2400" dirty="0" smtClean="0"/>
              <a:t> of faces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400" b="0">
                <a:solidFill>
                  <a:schemeClr val="bg1"/>
                </a:solidFill>
              </a:rPr>
              <a:t/>
            </a:r>
            <a:br>
              <a:rPr lang="fr-FR" sz="2400" b="0">
                <a:solidFill>
                  <a:schemeClr val="bg1"/>
                </a:solidFill>
              </a:rPr>
            </a:br>
            <a:endParaRPr lang="fr-FR" sz="3600" b="0"/>
          </a:p>
        </p:txBody>
      </p:sp>
      <p:sp>
        <p:nvSpPr>
          <p:cNvPr id="625727" name="Rectangle 63"/>
          <p:cNvSpPr>
            <a:spLocks noChangeArrowheads="1"/>
          </p:cNvSpPr>
          <p:nvPr/>
        </p:nvSpPr>
        <p:spPr bwMode="auto">
          <a:xfrm>
            <a:off x="0" y="88900"/>
            <a:ext cx="914400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  s e a   o f   f a c e s </a:t>
            </a:r>
            <a:endParaRPr kumimoji="1" lang="fr-FR" sz="3600">
              <a:solidFill>
                <a:schemeClr val="tx2"/>
              </a:solidFill>
            </a:endParaRPr>
          </a:p>
        </p:txBody>
      </p:sp>
      <p:grpSp>
        <p:nvGrpSpPr>
          <p:cNvPr id="625732" name="Group 68"/>
          <p:cNvGrpSpPr>
            <a:grpSpLocks/>
          </p:cNvGrpSpPr>
          <p:nvPr/>
        </p:nvGrpSpPr>
        <p:grpSpPr bwMode="auto">
          <a:xfrm>
            <a:off x="12700" y="603250"/>
            <a:ext cx="9131300" cy="5989638"/>
            <a:chOff x="8" y="380"/>
            <a:chExt cx="5752" cy="3773"/>
          </a:xfrm>
        </p:grpSpPr>
        <p:pic>
          <p:nvPicPr>
            <p:cNvPr id="625671" name="Picture 7" descr="Cliché 2008-10-06 20-50-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80" y="425"/>
              <a:ext cx="557" cy="655"/>
            </a:xfrm>
            <a:prstGeom prst="rect">
              <a:avLst/>
            </a:prstGeom>
            <a:noFill/>
          </p:spPr>
        </p:pic>
        <p:pic>
          <p:nvPicPr>
            <p:cNvPr id="625731" name="Picture 6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84" y="380"/>
              <a:ext cx="540" cy="723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78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92" y="625"/>
              <a:ext cx="653" cy="8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76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73" y="1347"/>
              <a:ext cx="602" cy="767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75" name="Picture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11" y="1572"/>
              <a:ext cx="762" cy="697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93" name="Picture 2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629" y="1058"/>
              <a:ext cx="593" cy="79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28" name="Picture 6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34" y="395"/>
              <a:ext cx="472" cy="708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82" name="Picture 1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212" y="3467"/>
              <a:ext cx="507" cy="64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21" name="Picture 5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36" y="3472"/>
              <a:ext cx="549" cy="68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sp>
          <p:nvSpPr>
            <p:cNvPr id="625668" name="Rectangle 4"/>
            <p:cNvSpPr>
              <a:spLocks noChangeArrowheads="1"/>
            </p:cNvSpPr>
            <p:nvPr/>
          </p:nvSpPr>
          <p:spPr bwMode="auto">
            <a:xfrm>
              <a:off x="1728" y="2400"/>
              <a:ext cx="2592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</a:pPr>
              <a:endParaRPr kumimoji="1" lang="fr-FR" sz="2400"/>
            </a:p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</a:pPr>
              <a:r>
                <a:rPr kumimoji="1" lang="fr-FR" sz="1800"/>
                <a:t>		</a:t>
              </a:r>
              <a:endParaRPr kumimoji="1" lang="fr-FR" sz="2400"/>
            </a:p>
          </p:txBody>
        </p:sp>
        <p:pic>
          <p:nvPicPr>
            <p:cNvPr id="625670" name="Picture 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098" y="3311"/>
              <a:ext cx="556" cy="76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72" name="Picture 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227" y="2469"/>
              <a:ext cx="534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73" name="Picture 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122" y="1267"/>
              <a:ext cx="660" cy="84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74" name="Picture 10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668" y="922"/>
              <a:ext cx="608" cy="775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77" name="Picture 13" descr="Bernard_Faverjon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134" y="2028"/>
              <a:ext cx="561" cy="719"/>
            </a:xfrm>
            <a:prstGeom prst="rect">
              <a:avLst/>
            </a:prstGeom>
            <a:noFill/>
          </p:spPr>
        </p:pic>
        <p:pic>
          <p:nvPicPr>
            <p:cNvPr id="625679" name="Picture 15" descr="Cliché 2008-10-06 17-37-2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150" y="722"/>
              <a:ext cx="507" cy="654"/>
            </a:xfrm>
            <a:prstGeom prst="rect">
              <a:avLst/>
            </a:prstGeom>
            <a:noFill/>
          </p:spPr>
        </p:pic>
        <p:pic>
          <p:nvPicPr>
            <p:cNvPr id="625680" name="Picture 16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230" y="3029"/>
              <a:ext cx="621" cy="563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81" name="Picture 17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617" y="3327"/>
              <a:ext cx="578" cy="730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83" name="Picture 19" descr="marey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657" y="1908"/>
              <a:ext cx="503" cy="863"/>
            </a:xfrm>
            <a:prstGeom prst="rect">
              <a:avLst/>
            </a:prstGeom>
            <a:noFill/>
          </p:spPr>
        </p:pic>
        <p:pic>
          <p:nvPicPr>
            <p:cNvPr id="625684" name="Picture 20" descr="Cliché 2008-10-07 07-26-43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680" y="2774"/>
              <a:ext cx="539" cy="601"/>
            </a:xfrm>
            <a:prstGeom prst="rect">
              <a:avLst/>
            </a:prstGeom>
            <a:noFill/>
          </p:spPr>
        </p:pic>
        <p:pic>
          <p:nvPicPr>
            <p:cNvPr id="625685" name="Picture 2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698" y="3375"/>
              <a:ext cx="452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86" name="Picture 22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4131" y="2790"/>
              <a:ext cx="607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87" name="Picture 23" descr="Cliché 2008-10-06 20-47-06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5147" y="1948"/>
              <a:ext cx="573" cy="762"/>
            </a:xfrm>
            <a:prstGeom prst="rect">
              <a:avLst/>
            </a:prstGeom>
            <a:noFill/>
          </p:spPr>
        </p:pic>
        <p:pic>
          <p:nvPicPr>
            <p:cNvPr id="625688" name="Picture 24" descr="Cliché 2008-10-07 07-33-01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175" y="1267"/>
              <a:ext cx="525" cy="681"/>
            </a:xfrm>
            <a:prstGeom prst="rect">
              <a:avLst/>
            </a:prstGeom>
            <a:noFill/>
          </p:spPr>
        </p:pic>
        <p:pic>
          <p:nvPicPr>
            <p:cNvPr id="625689" name="Picture 25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4617" y="628"/>
              <a:ext cx="596" cy="759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91" name="Picture 27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93" y="1668"/>
              <a:ext cx="486" cy="648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94" name="Picture 30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3689" y="1387"/>
              <a:ext cx="515" cy="72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95" name="Picture 31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2653" y="2309"/>
              <a:ext cx="502" cy="57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97" name="Picture 33" descr="Cliché 2008-10-05 11-22-12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195" y="2630"/>
              <a:ext cx="555" cy="672"/>
            </a:xfrm>
            <a:prstGeom prst="rect">
              <a:avLst/>
            </a:prstGeom>
            <a:noFill/>
          </p:spPr>
        </p:pic>
        <p:pic>
          <p:nvPicPr>
            <p:cNvPr id="625698" name="Picture 34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728" y="2028"/>
              <a:ext cx="515" cy="72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99" name="Picture 35" descr="Cliché 2008-10-06 15-32-42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3655" y="2109"/>
              <a:ext cx="559" cy="688"/>
            </a:xfrm>
            <a:prstGeom prst="rect">
              <a:avLst/>
            </a:prstGeom>
            <a:noFill/>
          </p:spPr>
        </p:pic>
        <p:pic>
          <p:nvPicPr>
            <p:cNvPr id="625700" name="Picture 36"/>
            <p:cNvPicPr>
              <a:picLocks noChangeAspect="1" noChangeArrowheads="1"/>
            </p:cNvPicPr>
            <p:nvPr/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207" y="3311"/>
              <a:ext cx="556" cy="64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01" name="Picture 37"/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175" y="1948"/>
              <a:ext cx="559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02" name="Picture 38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263" y="3574"/>
              <a:ext cx="668" cy="483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04" name="Picture 40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621" y="1307"/>
              <a:ext cx="542" cy="72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05" name="Picture 41"/>
            <p:cNvPicPr>
              <a:picLocks noChangeAspect="1" noChangeArrowheads="1"/>
            </p:cNvPicPr>
            <p:nvPr/>
          </p:nvPicPr>
          <p:blipFill>
            <a:blip r:embed="rId37">
              <a:lum bright="-24000" contrast="26000"/>
            </a:blip>
            <a:srcRect/>
            <a:stretch>
              <a:fillRect/>
            </a:stretch>
          </p:blipFill>
          <p:spPr bwMode="auto">
            <a:xfrm>
              <a:off x="744" y="3311"/>
              <a:ext cx="521" cy="64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07" name="Picture 43" descr="Cliché 2008-10-06 17-24-06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4176" y="1547"/>
              <a:ext cx="496" cy="588"/>
            </a:xfrm>
            <a:prstGeom prst="rect">
              <a:avLst/>
            </a:prstGeom>
            <a:noFill/>
          </p:spPr>
        </p:pic>
        <p:pic>
          <p:nvPicPr>
            <p:cNvPr id="625708" name="Picture 44"/>
            <p:cNvPicPr>
              <a:picLocks noChangeAspect="1" noChangeArrowheads="1"/>
            </p:cNvPicPr>
            <p:nvPr/>
          </p:nvPicPr>
          <p:blipFill>
            <a:blip r:embed="rId39">
              <a:lum contrast="24000"/>
            </a:blip>
            <a:srcRect/>
            <a:stretch>
              <a:fillRect/>
            </a:stretch>
          </p:blipFill>
          <p:spPr bwMode="auto">
            <a:xfrm>
              <a:off x="5167" y="2630"/>
              <a:ext cx="501" cy="64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09" name="Picture 45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2572" y="2837"/>
              <a:ext cx="714" cy="715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0" name="Picture 46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647" y="1307"/>
              <a:ext cx="538" cy="66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1" name="Picture 47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163" y="3458"/>
              <a:ext cx="535" cy="655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2" name="Picture 48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728" y="2750"/>
              <a:ext cx="575" cy="575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3" name="Picture 49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2158" y="2189"/>
              <a:ext cx="535" cy="688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4" name="Picture 50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4136" y="2124"/>
              <a:ext cx="552" cy="66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5" name="Picture 51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5125" y="505"/>
              <a:ext cx="635" cy="76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6" name="Picture 52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2172" y="2848"/>
              <a:ext cx="527" cy="66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7" name="Picture 53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1744" y="2790"/>
              <a:ext cx="468" cy="68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8" name="Picture 54"/>
            <p:cNvPicPr>
              <a:picLocks noChangeAspect="1" noChangeArrowheads="1"/>
            </p:cNvPicPr>
            <p:nvPr/>
          </p:nvPicPr>
          <p:blipFill>
            <a:blip r:embed="rId49"/>
            <a:srcRect/>
            <a:stretch>
              <a:fillRect/>
            </a:stretch>
          </p:blipFill>
          <p:spPr bwMode="auto">
            <a:xfrm>
              <a:off x="3141" y="3311"/>
              <a:ext cx="518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19" name="Picture 55"/>
            <p:cNvPicPr>
              <a:picLocks noChangeAspect="1" noChangeArrowheads="1"/>
            </p:cNvPicPr>
            <p:nvPr/>
          </p:nvPicPr>
          <p:blipFill>
            <a:blip r:embed="rId50"/>
            <a:srcRect/>
            <a:stretch>
              <a:fillRect/>
            </a:stretch>
          </p:blipFill>
          <p:spPr bwMode="auto">
            <a:xfrm>
              <a:off x="1810" y="3472"/>
              <a:ext cx="442" cy="57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20" name="Picture 56"/>
            <p:cNvPicPr>
              <a:picLocks noChangeAspect="1" noChangeArrowheads="1"/>
            </p:cNvPicPr>
            <p:nvPr/>
          </p:nvPicPr>
          <p:blipFill>
            <a:blip r:embed="rId51"/>
            <a:srcRect/>
            <a:stretch>
              <a:fillRect/>
            </a:stretch>
          </p:blipFill>
          <p:spPr bwMode="auto">
            <a:xfrm>
              <a:off x="1650" y="1539"/>
              <a:ext cx="505" cy="72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22" name="Picture 58" descr="Cliché 2008-10-04 11-14-38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615" y="2790"/>
              <a:ext cx="561" cy="540"/>
            </a:xfrm>
            <a:prstGeom prst="rect">
              <a:avLst/>
            </a:prstGeom>
            <a:noFill/>
          </p:spPr>
        </p:pic>
        <p:pic>
          <p:nvPicPr>
            <p:cNvPr id="625723" name="Picture 59"/>
            <p:cNvPicPr>
              <a:picLocks noChangeAspect="1" noChangeArrowheads="1"/>
            </p:cNvPicPr>
            <p:nvPr/>
          </p:nvPicPr>
          <p:blipFill>
            <a:blip r:embed="rId53"/>
            <a:srcRect/>
            <a:stretch>
              <a:fillRect/>
            </a:stretch>
          </p:blipFill>
          <p:spPr bwMode="auto">
            <a:xfrm>
              <a:off x="1250" y="1958"/>
              <a:ext cx="453" cy="55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24" name="Picture 60"/>
            <p:cNvPicPr>
              <a:picLocks noChangeAspect="1" noChangeArrowheads="1"/>
            </p:cNvPicPr>
            <p:nvPr/>
          </p:nvPicPr>
          <p:blipFill>
            <a:blip r:embed="rId54"/>
            <a:srcRect/>
            <a:stretch>
              <a:fillRect/>
            </a:stretch>
          </p:blipFill>
          <p:spPr bwMode="auto">
            <a:xfrm>
              <a:off x="4152" y="838"/>
              <a:ext cx="481" cy="709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25" name="Picture 61" descr="Cliché 2008-10-06 17-28-08"/>
            <p:cNvPicPr>
              <a:picLocks noChangeAspect="1" noChangeArrowheads="1"/>
            </p:cNvPicPr>
            <p:nvPr/>
          </p:nvPicPr>
          <p:blipFill>
            <a:blip r:embed="rId55"/>
            <a:srcRect/>
            <a:stretch>
              <a:fillRect/>
            </a:stretch>
          </p:blipFill>
          <p:spPr bwMode="auto">
            <a:xfrm>
              <a:off x="3150" y="2710"/>
              <a:ext cx="463" cy="641"/>
            </a:xfrm>
            <a:prstGeom prst="rect">
              <a:avLst/>
            </a:prstGeom>
            <a:noFill/>
          </p:spPr>
        </p:pic>
        <p:pic>
          <p:nvPicPr>
            <p:cNvPr id="625706" name="Picture 42"/>
            <p:cNvPicPr>
              <a:picLocks noChangeAspect="1" noChangeArrowheads="1"/>
            </p:cNvPicPr>
            <p:nvPr/>
          </p:nvPicPr>
          <p:blipFill>
            <a:blip r:embed="rId56"/>
            <a:srcRect/>
            <a:stretch>
              <a:fillRect/>
            </a:stretch>
          </p:blipFill>
          <p:spPr bwMode="auto">
            <a:xfrm>
              <a:off x="1075" y="625"/>
              <a:ext cx="643" cy="72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92" name="Picture 28"/>
            <p:cNvPicPr>
              <a:picLocks noChangeAspect="1" noChangeArrowheads="1"/>
            </p:cNvPicPr>
            <p:nvPr/>
          </p:nvPicPr>
          <p:blipFill>
            <a:blip r:embed="rId57"/>
            <a:srcRect/>
            <a:stretch>
              <a:fillRect/>
            </a:stretch>
          </p:blipFill>
          <p:spPr bwMode="auto">
            <a:xfrm>
              <a:off x="567" y="746"/>
              <a:ext cx="554" cy="55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03" name="Picture 39"/>
            <p:cNvPicPr>
              <a:picLocks noChangeAspect="1" noChangeArrowheads="1"/>
            </p:cNvPicPr>
            <p:nvPr/>
          </p:nvPicPr>
          <p:blipFill>
            <a:blip r:embed="rId58"/>
            <a:srcRect/>
            <a:stretch>
              <a:fillRect/>
            </a:stretch>
          </p:blipFill>
          <p:spPr bwMode="auto">
            <a:xfrm>
              <a:off x="8" y="661"/>
              <a:ext cx="608" cy="80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726" name="Picture 62" descr="Cliché 2008-10-05 11-27-42"/>
            <p:cNvPicPr>
              <a:picLocks noChangeAspect="1" noChangeArrowheads="1"/>
            </p:cNvPicPr>
            <p:nvPr/>
          </p:nvPicPr>
          <p:blipFill>
            <a:blip r:embed="rId59"/>
            <a:srcRect/>
            <a:stretch>
              <a:fillRect/>
            </a:stretch>
          </p:blipFill>
          <p:spPr bwMode="auto">
            <a:xfrm>
              <a:off x="47" y="1387"/>
              <a:ext cx="586" cy="586"/>
            </a:xfrm>
            <a:prstGeom prst="rect">
              <a:avLst/>
            </a:prstGeom>
            <a:noFill/>
          </p:spPr>
        </p:pic>
        <p:pic>
          <p:nvPicPr>
            <p:cNvPr id="625690" name="Picture 26"/>
            <p:cNvPicPr>
              <a:picLocks noChangeAspect="1" noChangeArrowheads="1"/>
            </p:cNvPicPr>
            <p:nvPr/>
          </p:nvPicPr>
          <p:blipFill>
            <a:blip r:embed="rId60"/>
            <a:srcRect/>
            <a:stretch>
              <a:fillRect/>
            </a:stretch>
          </p:blipFill>
          <p:spPr bwMode="auto">
            <a:xfrm>
              <a:off x="2188" y="986"/>
              <a:ext cx="484" cy="64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5696" name="Picture 32" descr="Cliché 2008-10-05 11-18-45"/>
            <p:cNvPicPr>
              <a:picLocks noChangeAspect="1" noChangeArrowheads="1"/>
            </p:cNvPicPr>
            <p:nvPr/>
          </p:nvPicPr>
          <p:blipFill>
            <a:blip r:embed="rId61"/>
            <a:srcRect/>
            <a:stretch>
              <a:fillRect/>
            </a:stretch>
          </p:blipFill>
          <p:spPr bwMode="auto">
            <a:xfrm>
              <a:off x="1731" y="2198"/>
              <a:ext cx="440" cy="5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  M o t i o n   P l a n n i n g</a:t>
            </a:r>
            <a:endParaRPr lang="fr-FR" sz="3600" b="0"/>
          </a:p>
        </p:txBody>
      </p:sp>
      <p:sp>
        <p:nvSpPr>
          <p:cNvPr id="302095" name="Text Box 15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Motion : a continuous function from time to space</a:t>
            </a:r>
          </a:p>
        </p:txBody>
      </p:sp>
      <p:grpSp>
        <p:nvGrpSpPr>
          <p:cNvPr id="302096" name="Group 16"/>
          <p:cNvGrpSpPr>
            <a:grpSpLocks/>
          </p:cNvGrpSpPr>
          <p:nvPr/>
        </p:nvGrpSpPr>
        <p:grpSpPr bwMode="auto">
          <a:xfrm>
            <a:off x="1752600" y="3048000"/>
            <a:ext cx="2286000" cy="2438400"/>
            <a:chOff x="1056" y="1920"/>
            <a:chExt cx="1440" cy="1536"/>
          </a:xfrm>
        </p:grpSpPr>
        <p:sp>
          <p:nvSpPr>
            <p:cNvPr id="302097" name="Oval 17"/>
            <p:cNvSpPr>
              <a:spLocks noChangeArrowheads="1"/>
            </p:cNvSpPr>
            <p:nvPr/>
          </p:nvSpPr>
          <p:spPr bwMode="auto">
            <a:xfrm>
              <a:off x="1200" y="3168"/>
              <a:ext cx="96" cy="96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098" name="Oval 18"/>
            <p:cNvSpPr>
              <a:spLocks noChangeArrowheads="1"/>
            </p:cNvSpPr>
            <p:nvPr/>
          </p:nvSpPr>
          <p:spPr bwMode="auto">
            <a:xfrm>
              <a:off x="1536" y="2304"/>
              <a:ext cx="96" cy="96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099" name="Line 19"/>
            <p:cNvSpPr>
              <a:spLocks noChangeShapeType="1"/>
            </p:cNvSpPr>
            <p:nvPr/>
          </p:nvSpPr>
          <p:spPr bwMode="auto">
            <a:xfrm flipV="1">
              <a:off x="1248" y="2352"/>
              <a:ext cx="336" cy="86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100" name="Line 20"/>
            <p:cNvSpPr>
              <a:spLocks noChangeShapeType="1"/>
            </p:cNvSpPr>
            <p:nvPr/>
          </p:nvSpPr>
          <p:spPr bwMode="auto">
            <a:xfrm flipV="1">
              <a:off x="1584" y="1920"/>
              <a:ext cx="912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101" name="Arc 21"/>
            <p:cNvSpPr>
              <a:spLocks/>
            </p:cNvSpPr>
            <p:nvPr/>
          </p:nvSpPr>
          <p:spPr bwMode="auto">
            <a:xfrm rot="5859628">
              <a:off x="1128" y="3192"/>
              <a:ext cx="192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1758"/>
                <a:gd name="T2" fmla="*/ 7760 w 21600"/>
                <a:gd name="T3" fmla="*/ 41758 h 41758"/>
                <a:gd name="T4" fmla="*/ 0 w 21600"/>
                <a:gd name="T5" fmla="*/ 21600 h 4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175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0535"/>
                    <a:pt x="16098" y="38547"/>
                    <a:pt x="7759" y="41757"/>
                  </a:cubicBezTo>
                </a:path>
                <a:path w="21600" h="4175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0535"/>
                    <a:pt x="16098" y="38547"/>
                    <a:pt x="7759" y="4175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0066FF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102" name="Arc 22"/>
            <p:cNvSpPr>
              <a:spLocks/>
            </p:cNvSpPr>
            <p:nvPr/>
          </p:nvSpPr>
          <p:spPr bwMode="auto">
            <a:xfrm rot="14213492">
              <a:off x="1344" y="2112"/>
              <a:ext cx="192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1758"/>
                <a:gd name="T2" fmla="*/ 7760 w 21600"/>
                <a:gd name="T3" fmla="*/ 41758 h 41758"/>
                <a:gd name="T4" fmla="*/ 0 w 21600"/>
                <a:gd name="T5" fmla="*/ 21600 h 4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175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0535"/>
                    <a:pt x="16098" y="38547"/>
                    <a:pt x="7759" y="41757"/>
                  </a:cubicBezTo>
                </a:path>
                <a:path w="21600" h="4175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0535"/>
                    <a:pt x="16098" y="38547"/>
                    <a:pt x="7759" y="4175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0066FF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2103" name="Group 23"/>
          <p:cNvGrpSpPr>
            <a:grpSpLocks/>
          </p:cNvGrpSpPr>
          <p:nvPr/>
        </p:nvGrpSpPr>
        <p:grpSpPr bwMode="auto">
          <a:xfrm>
            <a:off x="4724400" y="2971800"/>
            <a:ext cx="3657600" cy="2819400"/>
            <a:chOff x="2928" y="1872"/>
            <a:chExt cx="2304" cy="1776"/>
          </a:xfrm>
        </p:grpSpPr>
        <p:pic>
          <p:nvPicPr>
            <p:cNvPr id="302104" name="Picture 24" descr="TORESEU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0" y="1872"/>
              <a:ext cx="2112" cy="1584"/>
            </a:xfrm>
            <a:prstGeom prst="rect">
              <a:avLst/>
            </a:prstGeom>
            <a:noFill/>
          </p:spPr>
        </p:pic>
        <p:sp>
          <p:nvSpPr>
            <p:cNvPr id="302105" name="AutoShape 25"/>
            <p:cNvSpPr>
              <a:spLocks noChangeArrowheads="1"/>
            </p:cNvSpPr>
            <p:nvPr/>
          </p:nvSpPr>
          <p:spPr bwMode="auto">
            <a:xfrm>
              <a:off x="2928" y="2256"/>
              <a:ext cx="288" cy="912"/>
            </a:xfrm>
            <a:prstGeom prst="curvedRightArrow">
              <a:avLst>
                <a:gd name="adj1" fmla="val 63333"/>
                <a:gd name="adj2" fmla="val 126667"/>
                <a:gd name="adj3" fmla="val 33333"/>
              </a:avLst>
            </a:prstGeom>
            <a:noFill/>
            <a:ln w="25400">
              <a:solidFill>
                <a:srgbClr val="0066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106" name="AutoShape 26"/>
            <p:cNvSpPr>
              <a:spLocks noChangeArrowheads="1"/>
            </p:cNvSpPr>
            <p:nvPr/>
          </p:nvSpPr>
          <p:spPr bwMode="auto">
            <a:xfrm rot="10357538">
              <a:off x="3888" y="3360"/>
              <a:ext cx="566" cy="288"/>
            </a:xfrm>
            <a:prstGeom prst="curvedDownArrow">
              <a:avLst>
                <a:gd name="adj1" fmla="val 39306"/>
                <a:gd name="adj2" fmla="val 78611"/>
                <a:gd name="adj3" fmla="val 52620"/>
              </a:avLst>
            </a:prstGeom>
            <a:noFill/>
            <a:ln w="25400">
              <a:solidFill>
                <a:srgbClr val="0066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  M o t i o n   P l a n n i n g</a:t>
            </a:r>
            <a:endParaRPr lang="fr-FR" sz="3600" b="0"/>
          </a:p>
        </p:txBody>
      </p:sp>
      <p:sp>
        <p:nvSpPr>
          <p:cNvPr id="551939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Motion : a continuous function from time to space</a:t>
            </a:r>
          </a:p>
        </p:txBody>
      </p:sp>
      <p:sp>
        <p:nvSpPr>
          <p:cNvPr id="551951" name="Oval 15"/>
          <p:cNvSpPr>
            <a:spLocks noChangeArrowheads="1"/>
          </p:cNvSpPr>
          <p:nvPr/>
        </p:nvSpPr>
        <p:spPr bwMode="auto">
          <a:xfrm>
            <a:off x="3100388" y="5791200"/>
            <a:ext cx="152400" cy="1524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51952" name="Group 16"/>
          <p:cNvGrpSpPr>
            <a:grpSpLocks/>
          </p:cNvGrpSpPr>
          <p:nvPr/>
        </p:nvGrpSpPr>
        <p:grpSpPr bwMode="auto">
          <a:xfrm>
            <a:off x="2435225" y="3014663"/>
            <a:ext cx="2116138" cy="3005137"/>
            <a:chOff x="1867" y="1371"/>
            <a:chExt cx="1333" cy="1893"/>
          </a:xfrm>
        </p:grpSpPr>
        <p:grpSp>
          <p:nvGrpSpPr>
            <p:cNvPr id="551953" name="Group 17"/>
            <p:cNvGrpSpPr>
              <a:grpSpLocks/>
            </p:cNvGrpSpPr>
            <p:nvPr/>
          </p:nvGrpSpPr>
          <p:grpSpPr bwMode="auto">
            <a:xfrm>
              <a:off x="1867" y="1371"/>
              <a:ext cx="694" cy="1667"/>
              <a:chOff x="1867" y="1371"/>
              <a:chExt cx="694" cy="1667"/>
            </a:xfrm>
          </p:grpSpPr>
          <p:sp>
            <p:nvSpPr>
              <p:cNvPr id="551954" name="Line 18"/>
              <p:cNvSpPr>
                <a:spLocks noChangeShapeType="1"/>
              </p:cNvSpPr>
              <p:nvPr/>
            </p:nvSpPr>
            <p:spPr bwMode="auto">
              <a:xfrm rot="18060623" flipV="1">
                <a:off x="1903" y="2380"/>
                <a:ext cx="622" cy="69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55" name="Line 19"/>
              <p:cNvSpPr>
                <a:spLocks noChangeShapeType="1"/>
              </p:cNvSpPr>
              <p:nvPr/>
            </p:nvSpPr>
            <p:spPr bwMode="auto">
              <a:xfrm rot="18060623" flipV="1">
                <a:off x="1699" y="1717"/>
                <a:ext cx="937" cy="24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1956" name="Group 20"/>
            <p:cNvGrpSpPr>
              <a:grpSpLocks/>
            </p:cNvGrpSpPr>
            <p:nvPr/>
          </p:nvGrpSpPr>
          <p:grpSpPr bwMode="auto">
            <a:xfrm>
              <a:off x="2430" y="1392"/>
              <a:ext cx="720" cy="768"/>
              <a:chOff x="2430" y="1392"/>
              <a:chExt cx="720" cy="768"/>
            </a:xfrm>
          </p:grpSpPr>
          <p:sp>
            <p:nvSpPr>
              <p:cNvPr id="551957" name="Oval 21"/>
              <p:cNvSpPr>
                <a:spLocks noChangeArrowheads="1"/>
              </p:cNvSpPr>
              <p:nvPr/>
            </p:nvSpPr>
            <p:spPr bwMode="auto">
              <a:xfrm>
                <a:off x="2766" y="1776"/>
                <a:ext cx="384" cy="384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58" name="Oval 22"/>
              <p:cNvSpPr>
                <a:spLocks noChangeArrowheads="1"/>
              </p:cNvSpPr>
              <p:nvPr/>
            </p:nvSpPr>
            <p:spPr bwMode="auto">
              <a:xfrm>
                <a:off x="2430" y="1392"/>
                <a:ext cx="288" cy="288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1959" name="Group 23"/>
            <p:cNvGrpSpPr>
              <a:grpSpLocks/>
            </p:cNvGrpSpPr>
            <p:nvPr/>
          </p:nvGrpSpPr>
          <p:grpSpPr bwMode="auto">
            <a:xfrm>
              <a:off x="2551" y="1625"/>
              <a:ext cx="649" cy="1639"/>
              <a:chOff x="2551" y="1625"/>
              <a:chExt cx="649" cy="1639"/>
            </a:xfrm>
          </p:grpSpPr>
          <p:sp>
            <p:nvSpPr>
              <p:cNvPr id="551960" name="Line 24"/>
              <p:cNvSpPr>
                <a:spLocks noChangeShapeType="1"/>
              </p:cNvSpPr>
              <p:nvPr/>
            </p:nvSpPr>
            <p:spPr bwMode="auto">
              <a:xfrm rot="-3539377" flipH="1" flipV="1">
                <a:off x="2203" y="2748"/>
                <a:ext cx="864" cy="16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61" name="Line 25"/>
              <p:cNvSpPr>
                <a:spLocks noChangeShapeType="1"/>
              </p:cNvSpPr>
              <p:nvPr/>
            </p:nvSpPr>
            <p:spPr bwMode="auto">
              <a:xfrm rot="-3539377" flipH="1" flipV="1">
                <a:off x="2720" y="2089"/>
                <a:ext cx="944" cy="1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51962" name="Group 26"/>
          <p:cNvGrpSpPr>
            <a:grpSpLocks/>
          </p:cNvGrpSpPr>
          <p:nvPr/>
        </p:nvGrpSpPr>
        <p:grpSpPr bwMode="auto">
          <a:xfrm>
            <a:off x="5170488" y="3352800"/>
            <a:ext cx="3363912" cy="2527300"/>
            <a:chOff x="3121" y="1584"/>
            <a:chExt cx="2119" cy="1592"/>
          </a:xfrm>
        </p:grpSpPr>
        <p:pic>
          <p:nvPicPr>
            <p:cNvPr id="551963" name="Picture 27" descr="toreregion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1" y="1584"/>
              <a:ext cx="2119" cy="1592"/>
            </a:xfrm>
            <a:prstGeom prst="rect">
              <a:avLst/>
            </a:prstGeom>
            <a:noFill/>
          </p:spPr>
        </p:pic>
        <p:sp>
          <p:nvSpPr>
            <p:cNvPr id="551964" name="Oval 28"/>
            <p:cNvSpPr>
              <a:spLocks noChangeArrowheads="1"/>
            </p:cNvSpPr>
            <p:nvPr/>
          </p:nvSpPr>
          <p:spPr bwMode="auto">
            <a:xfrm>
              <a:off x="3800" y="2906"/>
              <a:ext cx="25" cy="2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965" name="Oval 29"/>
            <p:cNvSpPr>
              <a:spLocks noChangeArrowheads="1"/>
            </p:cNvSpPr>
            <p:nvPr/>
          </p:nvSpPr>
          <p:spPr bwMode="auto">
            <a:xfrm>
              <a:off x="4345" y="2557"/>
              <a:ext cx="25" cy="2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1966" name="Group 30"/>
          <p:cNvGrpSpPr>
            <a:grpSpLocks/>
          </p:cNvGrpSpPr>
          <p:nvPr/>
        </p:nvGrpSpPr>
        <p:grpSpPr bwMode="auto">
          <a:xfrm>
            <a:off x="2236788" y="3140075"/>
            <a:ext cx="4510087" cy="2435225"/>
            <a:chOff x="1742" y="1450"/>
            <a:chExt cx="2841" cy="1534"/>
          </a:xfrm>
        </p:grpSpPr>
        <p:grpSp>
          <p:nvGrpSpPr>
            <p:cNvPr id="551967" name="Group 31"/>
            <p:cNvGrpSpPr>
              <a:grpSpLocks/>
            </p:cNvGrpSpPr>
            <p:nvPr/>
          </p:nvGrpSpPr>
          <p:grpSpPr bwMode="auto">
            <a:xfrm>
              <a:off x="1742" y="1450"/>
              <a:ext cx="738" cy="1534"/>
              <a:chOff x="1742" y="1450"/>
              <a:chExt cx="738" cy="1534"/>
            </a:xfrm>
          </p:grpSpPr>
          <p:sp>
            <p:nvSpPr>
              <p:cNvPr id="551968" name="Line 32"/>
              <p:cNvSpPr>
                <a:spLocks noChangeShapeType="1"/>
              </p:cNvSpPr>
              <p:nvPr/>
            </p:nvSpPr>
            <p:spPr bwMode="auto">
              <a:xfrm rot="18060623" flipV="1">
                <a:off x="1893" y="2397"/>
                <a:ext cx="436" cy="738"/>
              </a:xfrm>
              <a:prstGeom prst="line">
                <a:avLst/>
              </a:prstGeom>
              <a:noFill/>
              <a:ln w="57150">
                <a:solidFill>
                  <a:srgbClr val="339966"/>
                </a:solidFill>
                <a:round/>
                <a:headEnd/>
                <a:tailEnd type="oval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69" name="Line 33"/>
              <p:cNvSpPr>
                <a:spLocks noChangeShapeType="1"/>
              </p:cNvSpPr>
              <p:nvPr/>
            </p:nvSpPr>
            <p:spPr bwMode="auto">
              <a:xfrm rot="18060623" flipV="1">
                <a:off x="1535" y="1746"/>
                <a:ext cx="915" cy="323"/>
              </a:xfrm>
              <a:prstGeom prst="line">
                <a:avLst/>
              </a:prstGeom>
              <a:noFill/>
              <a:ln w="57150">
                <a:solidFill>
                  <a:srgbClr val="339966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51970" name="Oval 34"/>
            <p:cNvSpPr>
              <a:spLocks noChangeArrowheads="1"/>
            </p:cNvSpPr>
            <p:nvPr/>
          </p:nvSpPr>
          <p:spPr bwMode="auto">
            <a:xfrm>
              <a:off x="4526" y="2533"/>
              <a:ext cx="57" cy="64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1971" name="Freeform 35"/>
          <p:cNvSpPr>
            <a:spLocks/>
          </p:cNvSpPr>
          <p:nvPr/>
        </p:nvSpPr>
        <p:spPr bwMode="auto">
          <a:xfrm>
            <a:off x="5808663" y="4367213"/>
            <a:ext cx="1327150" cy="1108075"/>
          </a:xfrm>
          <a:custGeom>
            <a:avLst/>
            <a:gdLst/>
            <a:ahLst/>
            <a:cxnLst>
              <a:cxn ang="0">
                <a:pos x="291" y="695"/>
              </a:cxn>
              <a:cxn ang="0">
                <a:pos x="157" y="507"/>
              </a:cxn>
              <a:cxn ang="0">
                <a:pos x="36" y="393"/>
              </a:cxn>
              <a:cxn ang="0">
                <a:pos x="16" y="219"/>
              </a:cxn>
              <a:cxn ang="0">
                <a:pos x="23" y="32"/>
              </a:cxn>
              <a:cxn ang="0">
                <a:pos x="157" y="25"/>
              </a:cxn>
              <a:cxn ang="0">
                <a:pos x="217" y="92"/>
              </a:cxn>
              <a:cxn ang="0">
                <a:pos x="204" y="159"/>
              </a:cxn>
              <a:cxn ang="0">
                <a:pos x="485" y="320"/>
              </a:cxn>
              <a:cxn ang="0">
                <a:pos x="833" y="347"/>
              </a:cxn>
            </a:cxnLst>
            <a:rect l="0" t="0" r="r" b="b"/>
            <a:pathLst>
              <a:path w="833" h="695">
                <a:moveTo>
                  <a:pt x="291" y="695"/>
                </a:moveTo>
                <a:cubicBezTo>
                  <a:pt x="245" y="626"/>
                  <a:pt x="199" y="557"/>
                  <a:pt x="157" y="507"/>
                </a:cubicBezTo>
                <a:cubicBezTo>
                  <a:pt x="115" y="457"/>
                  <a:pt x="60" y="441"/>
                  <a:pt x="36" y="393"/>
                </a:cubicBezTo>
                <a:cubicBezTo>
                  <a:pt x="12" y="345"/>
                  <a:pt x="18" y="279"/>
                  <a:pt x="16" y="219"/>
                </a:cubicBezTo>
                <a:cubicBezTo>
                  <a:pt x="14" y="159"/>
                  <a:pt x="0" y="64"/>
                  <a:pt x="23" y="32"/>
                </a:cubicBezTo>
                <a:cubicBezTo>
                  <a:pt x="46" y="0"/>
                  <a:pt x="125" y="15"/>
                  <a:pt x="157" y="25"/>
                </a:cubicBezTo>
                <a:cubicBezTo>
                  <a:pt x="189" y="35"/>
                  <a:pt x="209" y="70"/>
                  <a:pt x="217" y="92"/>
                </a:cubicBezTo>
                <a:cubicBezTo>
                  <a:pt x="225" y="114"/>
                  <a:pt x="159" y="121"/>
                  <a:pt x="204" y="159"/>
                </a:cubicBezTo>
                <a:cubicBezTo>
                  <a:pt x="249" y="197"/>
                  <a:pt x="380" y="289"/>
                  <a:pt x="485" y="320"/>
                </a:cubicBezTo>
                <a:cubicBezTo>
                  <a:pt x="590" y="351"/>
                  <a:pt x="711" y="349"/>
                  <a:pt x="833" y="34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51972" name="Group 36"/>
          <p:cNvGrpSpPr>
            <a:grpSpLocks/>
          </p:cNvGrpSpPr>
          <p:nvPr/>
        </p:nvGrpSpPr>
        <p:grpSpPr bwMode="auto">
          <a:xfrm>
            <a:off x="1997075" y="3354388"/>
            <a:ext cx="4243388" cy="2173287"/>
            <a:chOff x="1591" y="1585"/>
            <a:chExt cx="2673" cy="1369"/>
          </a:xfrm>
        </p:grpSpPr>
        <p:sp>
          <p:nvSpPr>
            <p:cNvPr id="551973" name="Oval 37"/>
            <p:cNvSpPr>
              <a:spLocks noChangeArrowheads="1"/>
            </p:cNvSpPr>
            <p:nvPr/>
          </p:nvSpPr>
          <p:spPr bwMode="auto">
            <a:xfrm>
              <a:off x="4207" y="2378"/>
              <a:ext cx="57" cy="64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51974" name="Group 38"/>
            <p:cNvGrpSpPr>
              <a:grpSpLocks/>
            </p:cNvGrpSpPr>
            <p:nvPr/>
          </p:nvGrpSpPr>
          <p:grpSpPr bwMode="auto">
            <a:xfrm>
              <a:off x="1591" y="1585"/>
              <a:ext cx="868" cy="1369"/>
              <a:chOff x="1591" y="1585"/>
              <a:chExt cx="868" cy="1369"/>
            </a:xfrm>
          </p:grpSpPr>
          <p:sp>
            <p:nvSpPr>
              <p:cNvPr id="551975" name="Line 39"/>
              <p:cNvSpPr>
                <a:spLocks noChangeShapeType="1"/>
              </p:cNvSpPr>
              <p:nvPr/>
            </p:nvSpPr>
            <p:spPr bwMode="auto">
              <a:xfrm rot="18060623" flipV="1">
                <a:off x="1910" y="2406"/>
                <a:ext cx="229" cy="868"/>
              </a:xfrm>
              <a:prstGeom prst="line">
                <a:avLst/>
              </a:prstGeom>
              <a:noFill/>
              <a:ln w="57150">
                <a:solidFill>
                  <a:srgbClr val="339966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76" name="Line 40"/>
              <p:cNvSpPr>
                <a:spLocks noChangeShapeType="1"/>
              </p:cNvSpPr>
              <p:nvPr/>
            </p:nvSpPr>
            <p:spPr bwMode="auto">
              <a:xfrm rot="18060623" flipV="1">
                <a:off x="1433" y="1988"/>
                <a:ext cx="934" cy="127"/>
              </a:xfrm>
              <a:prstGeom prst="line">
                <a:avLst/>
              </a:prstGeom>
              <a:noFill/>
              <a:ln w="57150">
                <a:solidFill>
                  <a:srgbClr val="339966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51977" name="Group 41"/>
          <p:cNvGrpSpPr>
            <a:grpSpLocks/>
          </p:cNvGrpSpPr>
          <p:nvPr/>
        </p:nvGrpSpPr>
        <p:grpSpPr bwMode="auto">
          <a:xfrm>
            <a:off x="1863725" y="3927475"/>
            <a:ext cx="4168775" cy="1625600"/>
            <a:chOff x="1507" y="1946"/>
            <a:chExt cx="2626" cy="1024"/>
          </a:xfrm>
        </p:grpSpPr>
        <p:sp>
          <p:nvSpPr>
            <p:cNvPr id="551978" name="Oval 42"/>
            <p:cNvSpPr>
              <a:spLocks noChangeArrowheads="1"/>
            </p:cNvSpPr>
            <p:nvPr/>
          </p:nvSpPr>
          <p:spPr bwMode="auto">
            <a:xfrm>
              <a:off x="4076" y="2198"/>
              <a:ext cx="57" cy="64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979" name="Line 43"/>
            <p:cNvSpPr>
              <a:spLocks noChangeShapeType="1"/>
            </p:cNvSpPr>
            <p:nvPr/>
          </p:nvSpPr>
          <p:spPr bwMode="auto">
            <a:xfrm rot="-3539377">
              <a:off x="1942" y="2497"/>
              <a:ext cx="38" cy="908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 type="oval" w="med" len="med"/>
              <a:tailEnd type="oval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980" name="Line 44"/>
            <p:cNvSpPr>
              <a:spLocks noChangeShapeType="1"/>
            </p:cNvSpPr>
            <p:nvPr/>
          </p:nvSpPr>
          <p:spPr bwMode="auto">
            <a:xfrm rot="-3539377" flipH="1" flipV="1">
              <a:off x="1423" y="2305"/>
              <a:ext cx="866" cy="148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1981" name="Group 45"/>
          <p:cNvGrpSpPr>
            <a:grpSpLocks/>
          </p:cNvGrpSpPr>
          <p:nvPr/>
        </p:nvGrpSpPr>
        <p:grpSpPr bwMode="auto">
          <a:xfrm>
            <a:off x="3490913" y="3781425"/>
            <a:ext cx="2744787" cy="2101850"/>
            <a:chOff x="2532" y="1854"/>
            <a:chExt cx="1729" cy="1324"/>
          </a:xfrm>
        </p:grpSpPr>
        <p:sp>
          <p:nvSpPr>
            <p:cNvPr id="551982" name="Oval 46"/>
            <p:cNvSpPr>
              <a:spLocks noChangeArrowheads="1"/>
            </p:cNvSpPr>
            <p:nvPr/>
          </p:nvSpPr>
          <p:spPr bwMode="auto">
            <a:xfrm>
              <a:off x="4204" y="2797"/>
              <a:ext cx="57" cy="64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983" name="Line 47"/>
            <p:cNvSpPr>
              <a:spLocks noChangeShapeType="1"/>
            </p:cNvSpPr>
            <p:nvPr/>
          </p:nvSpPr>
          <p:spPr bwMode="auto">
            <a:xfrm rot="18060623" flipV="1">
              <a:off x="2130" y="2722"/>
              <a:ext cx="858" cy="54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 type="oval" w="med" len="med"/>
              <a:tailEnd type="oval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984" name="Line 48"/>
            <p:cNvSpPr>
              <a:spLocks noChangeShapeType="1"/>
            </p:cNvSpPr>
            <p:nvPr/>
          </p:nvSpPr>
          <p:spPr bwMode="auto">
            <a:xfrm rot="-3539377" flipH="1" flipV="1">
              <a:off x="2798" y="1958"/>
              <a:ext cx="667" cy="459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1985" name="Group 49"/>
          <p:cNvGrpSpPr>
            <a:grpSpLocks/>
          </p:cNvGrpSpPr>
          <p:nvPr/>
        </p:nvGrpSpPr>
        <p:grpSpPr bwMode="auto">
          <a:xfrm>
            <a:off x="2233613" y="3917950"/>
            <a:ext cx="3659187" cy="1646238"/>
            <a:chOff x="1740" y="1940"/>
            <a:chExt cx="2305" cy="1037"/>
          </a:xfrm>
        </p:grpSpPr>
        <p:sp>
          <p:nvSpPr>
            <p:cNvPr id="551986" name="Oval 50"/>
            <p:cNvSpPr>
              <a:spLocks noChangeArrowheads="1"/>
            </p:cNvSpPr>
            <p:nvPr/>
          </p:nvSpPr>
          <p:spPr bwMode="auto">
            <a:xfrm>
              <a:off x="3988" y="2424"/>
              <a:ext cx="57" cy="64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51987" name="Group 51"/>
            <p:cNvGrpSpPr>
              <a:grpSpLocks/>
            </p:cNvGrpSpPr>
            <p:nvPr/>
          </p:nvGrpSpPr>
          <p:grpSpPr bwMode="auto">
            <a:xfrm>
              <a:off x="1740" y="1940"/>
              <a:ext cx="929" cy="1037"/>
              <a:chOff x="448" y="1618"/>
              <a:chExt cx="929" cy="1037"/>
            </a:xfrm>
          </p:grpSpPr>
          <p:sp>
            <p:nvSpPr>
              <p:cNvPr id="551988" name="Line 52"/>
              <p:cNvSpPr>
                <a:spLocks noChangeShapeType="1"/>
              </p:cNvSpPr>
              <p:nvPr/>
            </p:nvSpPr>
            <p:spPr bwMode="auto">
              <a:xfrm rot="18060623" flipV="1">
                <a:off x="592" y="2031"/>
                <a:ext cx="480" cy="768"/>
              </a:xfrm>
              <a:prstGeom prst="line">
                <a:avLst/>
              </a:prstGeom>
              <a:noFill/>
              <a:ln w="57150">
                <a:solidFill>
                  <a:srgbClr val="339966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89" name="Line 53"/>
              <p:cNvSpPr>
                <a:spLocks noChangeShapeType="1"/>
              </p:cNvSpPr>
              <p:nvPr/>
            </p:nvSpPr>
            <p:spPr bwMode="auto">
              <a:xfrm rot="-3539377" flipH="1" flipV="1">
                <a:off x="758" y="1591"/>
                <a:ext cx="592" cy="646"/>
              </a:xfrm>
              <a:prstGeom prst="line">
                <a:avLst/>
              </a:prstGeom>
              <a:noFill/>
              <a:ln w="57150">
                <a:solidFill>
                  <a:srgbClr val="339966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51990" name="Group 54"/>
          <p:cNvGrpSpPr>
            <a:grpSpLocks/>
          </p:cNvGrpSpPr>
          <p:nvPr/>
        </p:nvGrpSpPr>
        <p:grpSpPr bwMode="auto">
          <a:xfrm>
            <a:off x="2914650" y="4195763"/>
            <a:ext cx="3119438" cy="1582737"/>
            <a:chOff x="2169" y="2115"/>
            <a:chExt cx="1965" cy="997"/>
          </a:xfrm>
        </p:grpSpPr>
        <p:sp>
          <p:nvSpPr>
            <p:cNvPr id="551991" name="Oval 55"/>
            <p:cNvSpPr>
              <a:spLocks noChangeArrowheads="1"/>
            </p:cNvSpPr>
            <p:nvPr/>
          </p:nvSpPr>
          <p:spPr bwMode="auto">
            <a:xfrm>
              <a:off x="4070" y="2642"/>
              <a:ext cx="64" cy="71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rgbClr val="339966"/>
              </a:solidFill>
              <a:round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51992" name="Group 56"/>
            <p:cNvGrpSpPr>
              <a:grpSpLocks/>
            </p:cNvGrpSpPr>
            <p:nvPr/>
          </p:nvGrpSpPr>
          <p:grpSpPr bwMode="auto">
            <a:xfrm>
              <a:off x="2169" y="2115"/>
              <a:ext cx="1085" cy="997"/>
              <a:chOff x="2169" y="2115"/>
              <a:chExt cx="1085" cy="997"/>
            </a:xfrm>
          </p:grpSpPr>
          <p:sp>
            <p:nvSpPr>
              <p:cNvPr id="551993" name="Line 57"/>
              <p:cNvSpPr>
                <a:spLocks noChangeShapeType="1"/>
              </p:cNvSpPr>
              <p:nvPr/>
            </p:nvSpPr>
            <p:spPr bwMode="auto">
              <a:xfrm rot="18060623" flipV="1">
                <a:off x="1974" y="2485"/>
                <a:ext cx="822" cy="431"/>
              </a:xfrm>
              <a:prstGeom prst="line">
                <a:avLst/>
              </a:prstGeom>
              <a:noFill/>
              <a:ln w="57150">
                <a:solidFill>
                  <a:srgbClr val="339966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994" name="Line 58"/>
              <p:cNvSpPr>
                <a:spLocks noChangeShapeType="1"/>
              </p:cNvSpPr>
              <p:nvPr/>
            </p:nvSpPr>
            <p:spPr bwMode="auto">
              <a:xfrm rot="-3539377" flipH="1" flipV="1">
                <a:off x="2696" y="1885"/>
                <a:ext cx="327" cy="788"/>
              </a:xfrm>
              <a:prstGeom prst="line">
                <a:avLst/>
              </a:prstGeom>
              <a:noFill/>
              <a:ln w="57150">
                <a:solidFill>
                  <a:srgbClr val="339966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2743200" y="2743200"/>
            <a:ext cx="571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Any admissible motion for the </a:t>
            </a:r>
            <a:r>
              <a:rPr kumimoji="1" lang="fr-FR" sz="2400" b="1"/>
              <a:t>3D mechanical system</a:t>
            </a:r>
            <a:r>
              <a:rPr kumimoji="1" lang="fr-FR" sz="2400"/>
              <a:t> appears a collision-free path for a </a:t>
            </a:r>
            <a:r>
              <a:rPr kumimoji="1" lang="fr-FR" sz="2400" b="1"/>
              <a:t>point</a:t>
            </a:r>
            <a:r>
              <a:rPr kumimoji="1" lang="fr-FR" sz="2400"/>
              <a:t> in the CSpace</a:t>
            </a:r>
            <a:endParaRPr kumimoji="1" lang="fr-FR" sz="2400" b="1" i="1"/>
          </a:p>
        </p:txBody>
      </p:sp>
      <p:sp>
        <p:nvSpPr>
          <p:cNvPr id="203819" name="Rectangle 43"/>
          <p:cNvSpPr>
            <a:spLocks noChangeArrowheads="1"/>
          </p:cNvSpPr>
          <p:nvPr/>
        </p:nvSpPr>
        <p:spPr bwMode="auto">
          <a:xfrm>
            <a:off x="609600" y="152400"/>
            <a:ext cx="800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C o n f i g u r a t i o n     S p a c e   </a:t>
            </a:r>
          </a:p>
        </p:txBody>
      </p:sp>
      <p:pic>
        <p:nvPicPr>
          <p:cNvPr id="203820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2897188"/>
            <a:ext cx="1231900" cy="14779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21" name="Rectangle 41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199722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6670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Translating the </a:t>
            </a:r>
            <a:r>
              <a:rPr lang="fr-FR" sz="2400" b="1" i="1"/>
              <a:t>continuous</a:t>
            </a:r>
            <a:r>
              <a:rPr lang="fr-FR" sz="2400"/>
              <a:t> problem into a </a:t>
            </a:r>
            <a:r>
              <a:rPr lang="fr-FR" sz="2400" b="1" i="1"/>
              <a:t>combinatorial</a:t>
            </a:r>
            <a:r>
              <a:rPr lang="fr-FR" sz="2400"/>
              <a:t> one</a:t>
            </a:r>
            <a:endParaRPr lang="fr-FR" sz="2800"/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2743200" y="4038600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Capturing the </a:t>
            </a:r>
            <a:r>
              <a:rPr kumimoji="1" lang="fr-FR" sz="2400" b="1" i="1"/>
              <a:t>topology </a:t>
            </a:r>
            <a:r>
              <a:rPr kumimoji="1" lang="fr-FR" sz="2400"/>
              <a:t>of </a:t>
            </a:r>
            <a:r>
              <a:rPr kumimoji="1" lang="fr-FR" sz="2400" i="1"/>
              <a:t>CSfree </a:t>
            </a:r>
            <a:r>
              <a:rPr kumimoji="1" lang="fr-FR" sz="2400"/>
              <a:t>with </a:t>
            </a:r>
            <a:r>
              <a:rPr kumimoji="1" lang="fr-FR" sz="2400" b="1" i="1"/>
              <a:t>graphs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2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The « piano mover » problem is decidable</a:t>
            </a:r>
            <a:endParaRPr lang="fr-FR" sz="2800"/>
          </a:p>
        </p:txBody>
      </p:sp>
      <p:pic>
        <p:nvPicPr>
          <p:cNvPr id="5539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2108200"/>
            <a:ext cx="766763" cy="9525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53990" name="Picture 6" descr="Cliché 2008-10-04 11-14-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2108200"/>
            <a:ext cx="990600" cy="952500"/>
          </a:xfrm>
          <a:prstGeom prst="rect">
            <a:avLst/>
          </a:prstGeom>
          <a:noFill/>
        </p:spPr>
      </p:pic>
      <p:grpSp>
        <p:nvGrpSpPr>
          <p:cNvPr id="553994" name="Group 10"/>
          <p:cNvGrpSpPr>
            <a:grpSpLocks/>
          </p:cNvGrpSpPr>
          <p:nvPr/>
        </p:nvGrpSpPr>
        <p:grpSpPr bwMode="auto">
          <a:xfrm>
            <a:off x="2743200" y="4038600"/>
            <a:ext cx="5715000" cy="1666875"/>
            <a:chOff x="1728" y="2544"/>
            <a:chExt cx="3600" cy="1050"/>
          </a:xfrm>
        </p:grpSpPr>
        <p:sp>
          <p:nvSpPr>
            <p:cNvPr id="553988" name="Rectangle 4"/>
            <p:cNvSpPr>
              <a:spLocks noChangeArrowheads="1"/>
            </p:cNvSpPr>
            <p:nvPr/>
          </p:nvSpPr>
          <p:spPr bwMode="auto">
            <a:xfrm>
              <a:off x="1728" y="2544"/>
              <a:ext cx="36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  <a:buFontTx/>
                <a:buChar char="•"/>
              </a:pPr>
              <a:r>
                <a:rPr kumimoji="1" lang="fr-FR" sz="2400"/>
                <a:t>Proof: Elementary algebra decidability</a:t>
              </a:r>
              <a:endParaRPr kumimoji="1" lang="fr-FR" sz="2400" b="1" i="1"/>
            </a:p>
          </p:txBody>
        </p:sp>
        <p:pic>
          <p:nvPicPr>
            <p:cNvPr id="553992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68" y="2934"/>
              <a:ext cx="543" cy="660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</p:grpSp>
      <p:sp>
        <p:nvSpPr>
          <p:cNvPr id="553993" name="Text Box 9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The « piano mover » problem is decidable</a:t>
            </a:r>
            <a:endParaRPr lang="fr-FR" sz="2800"/>
          </a:p>
        </p:txBody>
      </p:sp>
      <p:sp>
        <p:nvSpPr>
          <p:cNvPr id="564228" name="Rectangle 4"/>
          <p:cNvSpPr>
            <a:spLocks noChangeArrowheads="1"/>
          </p:cNvSpPr>
          <p:nvPr/>
        </p:nvSpPr>
        <p:spPr bwMode="auto">
          <a:xfrm>
            <a:off x="2743200" y="4038600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Doubly exponential constructive proof: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r>
              <a:rPr kumimoji="1" lang="fr-FR" sz="2400"/>
              <a:t>Cylindrical algebraic decomposition</a:t>
            </a:r>
          </a:p>
        </p:txBody>
      </p:sp>
      <p:pic>
        <p:nvPicPr>
          <p:cNvPr id="5642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2108200"/>
            <a:ext cx="766763" cy="9525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64230" name="Picture 6" descr="Cliché 2008-10-04 11-14-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2108200"/>
            <a:ext cx="990600" cy="952500"/>
          </a:xfrm>
          <a:prstGeom prst="rect">
            <a:avLst/>
          </a:prstGeom>
          <a:noFill/>
        </p:spPr>
      </p:pic>
      <p:sp>
        <p:nvSpPr>
          <p:cNvPr id="564232" name="Text Box 8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The « piano mover » problem is decidable</a:t>
            </a:r>
            <a:endParaRPr lang="fr-FR" sz="2800"/>
          </a:p>
        </p:txBody>
      </p:sp>
      <p:grpSp>
        <p:nvGrpSpPr>
          <p:cNvPr id="556042" name="Group 10"/>
          <p:cNvGrpSpPr>
            <a:grpSpLocks/>
          </p:cNvGrpSpPr>
          <p:nvPr/>
        </p:nvGrpSpPr>
        <p:grpSpPr bwMode="auto">
          <a:xfrm>
            <a:off x="1008063" y="3810000"/>
            <a:ext cx="7450137" cy="1371600"/>
            <a:chOff x="635" y="2400"/>
            <a:chExt cx="4693" cy="864"/>
          </a:xfrm>
        </p:grpSpPr>
        <p:sp>
          <p:nvSpPr>
            <p:cNvPr id="556036" name="Rectangle 4"/>
            <p:cNvSpPr>
              <a:spLocks noChangeArrowheads="1"/>
            </p:cNvSpPr>
            <p:nvPr/>
          </p:nvSpPr>
          <p:spPr bwMode="auto">
            <a:xfrm>
              <a:off x="1728" y="2544"/>
              <a:ext cx="36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  <a:buFontTx/>
                <a:buChar char="•"/>
              </a:pPr>
              <a:r>
                <a:rPr kumimoji="1" lang="fr-FR" sz="2400"/>
                <a:t>Single exponential constructive proof:</a:t>
              </a:r>
            </a:p>
            <a:p>
              <a:pPr marL="342900" indent="-342900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</a:pPr>
              <a:r>
                <a:rPr kumimoji="1" lang="fr-FR" sz="2400"/>
                <a:t>Retraction</a:t>
              </a:r>
              <a:endParaRPr kumimoji="1" lang="fr-FR" sz="2400" b="1" i="1"/>
            </a:p>
          </p:txBody>
        </p:sp>
        <p:pic>
          <p:nvPicPr>
            <p:cNvPr id="556040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" y="2400"/>
              <a:ext cx="604" cy="86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</p:grpSp>
      <p:sp>
        <p:nvSpPr>
          <p:cNvPr id="556041" name="Text Box 9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  <p:pic>
        <p:nvPicPr>
          <p:cNvPr id="55604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" y="2108200"/>
            <a:ext cx="766763" cy="9525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56044" name="Picture 12" descr="Cliché 2008-10-04 11-14-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7300" y="2108200"/>
            <a:ext cx="990600" cy="952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The « piano mover » problem is decidable</a:t>
            </a:r>
            <a:endParaRPr lang="fr-FR" sz="2800"/>
          </a:p>
        </p:txBody>
      </p:sp>
      <p:sp>
        <p:nvSpPr>
          <p:cNvPr id="558084" name="Rectangle 4"/>
          <p:cNvSpPr>
            <a:spLocks noChangeArrowheads="1"/>
          </p:cNvSpPr>
          <p:nvPr/>
        </p:nvSpPr>
        <p:spPr bwMode="auto">
          <a:xfrm>
            <a:off x="2743200" y="4038600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NP-hardness</a:t>
            </a:r>
            <a:endParaRPr kumimoji="1" lang="fr-FR" sz="2400" b="1" i="1"/>
          </a:p>
        </p:txBody>
      </p:sp>
      <p:pic>
        <p:nvPicPr>
          <p:cNvPr id="5580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200" y="2641600"/>
            <a:ext cx="1016000" cy="13208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3"/>
          <p:cNvSpPr>
            <a:spLocks noChangeArrowheads="1"/>
          </p:cNvSpPr>
          <p:nvPr/>
        </p:nvSpPr>
        <p:spPr bwMode="auto">
          <a:xfrm>
            <a:off x="5521325" y="5082381"/>
            <a:ext cx="3622675" cy="1449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Clr>
                <a:srgbClr val="00CC66"/>
              </a:buClr>
              <a:buFont typeface="Arial"/>
              <a:buChar char="•"/>
            </a:pPr>
            <a:r>
              <a:rPr lang="fr-FR" sz="2000" dirty="0" smtClean="0"/>
              <a:t> 50 </a:t>
            </a:r>
            <a:r>
              <a:rPr lang="fr-FR" sz="2000" dirty="0" err="1" smtClean="0"/>
              <a:t>years</a:t>
            </a:r>
            <a:r>
              <a:rPr lang="fr-FR" sz="2000" dirty="0" smtClean="0"/>
              <a:t> of </a:t>
            </a:r>
            <a:r>
              <a:rPr lang="fr-FR" sz="2000" dirty="0" err="1" smtClean="0"/>
              <a:t>Robotics</a:t>
            </a:r>
            <a:endParaRPr lang="fr-FR" sz="2000" dirty="0" smtClean="0"/>
          </a:p>
          <a:p>
            <a:pPr>
              <a:buClr>
                <a:srgbClr val="00CC66"/>
              </a:buClr>
              <a:buFont typeface="Arial"/>
              <a:buChar char="•"/>
            </a:pPr>
            <a:r>
              <a:rPr lang="fr-FR" sz="2000" dirty="0" smtClean="0"/>
              <a:t> 40 </a:t>
            </a:r>
            <a:r>
              <a:rPr lang="fr-FR" sz="2000" dirty="0" err="1" smtClean="0"/>
              <a:t>years</a:t>
            </a:r>
            <a:r>
              <a:rPr lang="fr-FR" sz="2000" dirty="0" smtClean="0"/>
              <a:t> of Planning</a:t>
            </a:r>
          </a:p>
          <a:p>
            <a:pPr>
              <a:buClr>
                <a:srgbClr val="00CC66"/>
              </a:buClr>
              <a:buFont typeface="Arial"/>
              <a:buChar char="•"/>
            </a:pPr>
            <a:r>
              <a:rPr lang="fr-FR" sz="2000" dirty="0" smtClean="0"/>
              <a:t> 30 </a:t>
            </a:r>
            <a:r>
              <a:rPr lang="fr-FR" sz="2000" dirty="0" err="1" smtClean="0"/>
              <a:t>years</a:t>
            </a:r>
            <a:r>
              <a:rPr lang="fr-FR" sz="2000" dirty="0" smtClean="0"/>
              <a:t> of Motion Planning</a:t>
            </a:r>
            <a:endParaRPr lang="fr-FR" sz="2000" dirty="0"/>
          </a:p>
        </p:txBody>
      </p:sp>
      <p:pic>
        <p:nvPicPr>
          <p:cNvPr id="4096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914400"/>
            <a:ext cx="116998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914400"/>
            <a:ext cx="15271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676400"/>
            <a:ext cx="11430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1371600"/>
            <a:ext cx="12192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2438400"/>
            <a:ext cx="9906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457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96250" y="381000"/>
            <a:ext cx="857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08438" y="1371600"/>
            <a:ext cx="10969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76850" y="228600"/>
            <a:ext cx="742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86600" y="76200"/>
            <a:ext cx="7620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35838" y="2514600"/>
            <a:ext cx="74136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14" descr="robot-humanoid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77200" y="1752600"/>
            <a:ext cx="8239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28600" y="3962400"/>
            <a:ext cx="8686800" cy="366713"/>
            <a:chOff x="144" y="2496"/>
            <a:chExt cx="5472" cy="231"/>
          </a:xfrm>
        </p:grpSpPr>
        <p:sp>
          <p:nvSpPr>
            <p:cNvPr id="40982" name="Line 15"/>
            <p:cNvSpPr>
              <a:spLocks noChangeShapeType="1"/>
            </p:cNvSpPr>
            <p:nvPr/>
          </p:nvSpPr>
          <p:spPr bwMode="auto">
            <a:xfrm>
              <a:off x="144" y="2496"/>
              <a:ext cx="54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983" name="Text Box 16"/>
            <p:cNvSpPr txBox="1">
              <a:spLocks noChangeArrowheads="1"/>
            </p:cNvSpPr>
            <p:nvPr/>
          </p:nvSpPr>
          <p:spPr bwMode="auto">
            <a:xfrm>
              <a:off x="374" y="2496"/>
              <a:ext cx="491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800" b="0"/>
                <a:t>1960               1970                   1980             1990            2000             2010</a:t>
              </a:r>
              <a:endParaRPr lang="fr-FR" b="0"/>
            </a:p>
          </p:txBody>
        </p:sp>
      </p:grpSp>
      <p:sp>
        <p:nvSpPr>
          <p:cNvPr id="40976" name="Rectangle 18"/>
          <p:cNvSpPr>
            <a:spLocks noChangeArrowheads="1"/>
          </p:cNvSpPr>
          <p:nvPr/>
        </p:nvSpPr>
        <p:spPr bwMode="auto">
          <a:xfrm>
            <a:off x="1295400" y="5807075"/>
            <a:ext cx="2133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800"/>
              <a:t>Fikes, Nilsson</a:t>
            </a:r>
            <a:r>
              <a:rPr lang="fr-FR" sz="800" b="0"/>
              <a:t>, 1971 </a:t>
            </a:r>
          </a:p>
          <a:p>
            <a:pPr algn="ctr"/>
            <a:r>
              <a:rPr lang="fr-FR" sz="800" b="0"/>
              <a:t>« STRIPS: A new approach to the application of theorem proving to problem solving »,</a:t>
            </a:r>
            <a:r>
              <a:rPr lang="fr-FR" sz="1200" b="0"/>
              <a:t> </a:t>
            </a:r>
            <a:endParaRPr lang="fr-FR" b="0"/>
          </a:p>
        </p:txBody>
      </p:sp>
      <p:pic>
        <p:nvPicPr>
          <p:cNvPr id="40977" name="Picture 1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98675" y="4664075"/>
            <a:ext cx="6556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505200" y="4724400"/>
            <a:ext cx="1828800" cy="914400"/>
            <a:chOff x="2208" y="2976"/>
            <a:chExt cx="1152" cy="576"/>
          </a:xfrm>
        </p:grpSpPr>
        <p:sp>
          <p:nvSpPr>
            <p:cNvPr id="40980" name="Text Box 21"/>
            <p:cNvSpPr txBox="1">
              <a:spLocks noChangeArrowheads="1"/>
            </p:cNvSpPr>
            <p:nvPr/>
          </p:nvSpPr>
          <p:spPr bwMode="auto">
            <a:xfrm>
              <a:off x="2208" y="3263"/>
              <a:ext cx="1152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800"/>
                <a:t>T. Lozano-Perez,</a:t>
              </a:r>
              <a:r>
                <a:rPr lang="fr-FR" sz="800" b="0"/>
                <a:t> 1983</a:t>
              </a:r>
            </a:p>
            <a:p>
              <a:pPr algn="ctr"/>
              <a:r>
                <a:rPr lang="fr-FR" sz="800" b="0"/>
                <a:t>« Spatial Planning: a Configuration Space Approach »</a:t>
              </a:r>
              <a:endParaRPr lang="fr-FR" b="0"/>
            </a:p>
          </p:txBody>
        </p:sp>
        <p:pic>
          <p:nvPicPr>
            <p:cNvPr id="40981" name="Picture 22" descr="Image 4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304" y="2976"/>
              <a:ext cx="960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79" name="Picture 2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191000" y="2971800"/>
            <a:ext cx="10160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Existence of motion in contact</a:t>
            </a:r>
            <a:endParaRPr lang="fr-FR" sz="2800"/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2743200" y="3302000"/>
            <a:ext cx="5715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Proof: Algebraic topology</a:t>
            </a:r>
            <a:endParaRPr kumimoji="1" lang="fr-FR" sz="2400" b="1" i="1"/>
          </a:p>
        </p:txBody>
      </p:sp>
      <p:pic>
        <p:nvPicPr>
          <p:cNvPr id="5621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900" y="2387600"/>
            <a:ext cx="889000" cy="13033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Existence of motion in contact</a:t>
            </a:r>
            <a:endParaRPr lang="fr-FR" sz="2800"/>
          </a:p>
        </p:txBody>
      </p:sp>
      <p:sp>
        <p:nvSpPr>
          <p:cNvPr id="568324" name="Rectangle 4"/>
          <p:cNvSpPr>
            <a:spLocks noChangeArrowheads="1"/>
          </p:cNvSpPr>
          <p:nvPr/>
        </p:nvSpPr>
        <p:spPr bwMode="auto">
          <a:xfrm>
            <a:off x="2743200" y="3302000"/>
            <a:ext cx="5715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Proof: Algebraic topology</a:t>
            </a:r>
            <a:endParaRPr kumimoji="1" lang="fr-FR" sz="2400" b="1" i="1"/>
          </a:p>
        </p:txBody>
      </p:sp>
      <p:pic>
        <p:nvPicPr>
          <p:cNvPr id="5683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900" y="2387600"/>
            <a:ext cx="889000" cy="13033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  <p:pic>
        <p:nvPicPr>
          <p:cNvPr id="5683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8300" y="4271963"/>
            <a:ext cx="1816100" cy="15414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6832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1000" y="4386263"/>
            <a:ext cx="1930400" cy="14271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6833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0900" y="4495800"/>
            <a:ext cx="922338" cy="1211263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Existence of motion in contact</a:t>
            </a:r>
            <a:endParaRPr lang="fr-FR" sz="2800"/>
          </a:p>
        </p:txBody>
      </p:sp>
      <p:sp>
        <p:nvSpPr>
          <p:cNvPr id="574468" name="Rectangle 4"/>
          <p:cNvSpPr>
            <a:spLocks noChangeArrowheads="1"/>
          </p:cNvSpPr>
          <p:nvPr/>
        </p:nvSpPr>
        <p:spPr bwMode="auto">
          <a:xfrm>
            <a:off x="2743200" y="3302000"/>
            <a:ext cx="5715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Proof: Algebraic topology</a:t>
            </a:r>
            <a:endParaRPr kumimoji="1" lang="fr-FR" sz="2400" b="1" i="1"/>
          </a:p>
        </p:txBody>
      </p:sp>
      <p:pic>
        <p:nvPicPr>
          <p:cNvPr id="574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900" y="2387600"/>
            <a:ext cx="889000" cy="13033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  <p:grpSp>
        <p:nvGrpSpPr>
          <p:cNvPr id="574492" name="Group 28"/>
          <p:cNvGrpSpPr>
            <a:grpSpLocks/>
          </p:cNvGrpSpPr>
          <p:nvPr/>
        </p:nvGrpSpPr>
        <p:grpSpPr bwMode="auto">
          <a:xfrm>
            <a:off x="2743200" y="4344988"/>
            <a:ext cx="2273300" cy="1804987"/>
            <a:chOff x="2960" y="2525"/>
            <a:chExt cx="1432" cy="1137"/>
          </a:xfrm>
        </p:grpSpPr>
        <p:pic>
          <p:nvPicPr>
            <p:cNvPr id="574471" name="Picture 7"/>
            <p:cNvPicPr>
              <a:picLocks noChangeAspect="1" noChangeArrowheads="1"/>
            </p:cNvPicPr>
            <p:nvPr/>
          </p:nvPicPr>
          <p:blipFill>
            <a:blip r:embed="rId4">
              <a:alphaModFix amt="49000"/>
            </a:blip>
            <a:srcRect/>
            <a:stretch>
              <a:fillRect/>
            </a:stretch>
          </p:blipFill>
          <p:spPr bwMode="auto">
            <a:xfrm>
              <a:off x="2960" y="2525"/>
              <a:ext cx="1340" cy="1137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grpSp>
          <p:nvGrpSpPr>
            <p:cNvPr id="574483" name="Group 19"/>
            <p:cNvGrpSpPr>
              <a:grpSpLocks/>
            </p:cNvGrpSpPr>
            <p:nvPr/>
          </p:nvGrpSpPr>
          <p:grpSpPr bwMode="auto">
            <a:xfrm>
              <a:off x="3500" y="2912"/>
              <a:ext cx="892" cy="584"/>
              <a:chOff x="2784" y="2912"/>
              <a:chExt cx="892" cy="584"/>
            </a:xfrm>
          </p:grpSpPr>
          <p:sp>
            <p:nvSpPr>
              <p:cNvPr id="574475" name="Line 11"/>
              <p:cNvSpPr>
                <a:spLocks noChangeShapeType="1"/>
              </p:cNvSpPr>
              <p:nvPr/>
            </p:nvSpPr>
            <p:spPr bwMode="auto">
              <a:xfrm flipV="1">
                <a:off x="2784" y="3064"/>
                <a:ext cx="0" cy="43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sm" len="sm"/>
                <a:tailEnd type="oval" w="sm" len="sm"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477" name="Line 13"/>
              <p:cNvSpPr>
                <a:spLocks noChangeShapeType="1"/>
              </p:cNvSpPr>
              <p:nvPr/>
            </p:nvSpPr>
            <p:spPr bwMode="auto">
              <a:xfrm flipV="1">
                <a:off x="2784" y="2912"/>
                <a:ext cx="508" cy="15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480" name="Line 16"/>
              <p:cNvSpPr>
                <a:spLocks noChangeShapeType="1"/>
              </p:cNvSpPr>
              <p:nvPr/>
            </p:nvSpPr>
            <p:spPr bwMode="auto">
              <a:xfrm rot="4611959" flipV="1">
                <a:off x="3000" y="3228"/>
                <a:ext cx="0" cy="43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sm" len="sm"/>
                <a:tailEnd type="oval" w="sm" len="sm"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481" name="Line 17"/>
              <p:cNvSpPr>
                <a:spLocks noChangeShapeType="1"/>
              </p:cNvSpPr>
              <p:nvPr/>
            </p:nvSpPr>
            <p:spPr bwMode="auto">
              <a:xfrm rot="20508760" flipV="1">
                <a:off x="3168" y="3168"/>
                <a:ext cx="508" cy="15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74491" name="Group 27"/>
          <p:cNvGrpSpPr>
            <a:grpSpLocks/>
          </p:cNvGrpSpPr>
          <p:nvPr/>
        </p:nvGrpSpPr>
        <p:grpSpPr bwMode="auto">
          <a:xfrm>
            <a:off x="5940425" y="4243388"/>
            <a:ext cx="2517775" cy="1954212"/>
            <a:chOff x="1232" y="2599"/>
            <a:chExt cx="1586" cy="1231"/>
          </a:xfrm>
        </p:grpSpPr>
        <p:pic>
          <p:nvPicPr>
            <p:cNvPr id="574484" name="Picture 20"/>
            <p:cNvPicPr>
              <a:picLocks noChangeAspect="1" noChangeArrowheads="1"/>
            </p:cNvPicPr>
            <p:nvPr/>
          </p:nvPicPr>
          <p:blipFill>
            <a:blip r:embed="rId4">
              <a:alphaModFix amt="53000"/>
            </a:blip>
            <a:srcRect/>
            <a:stretch>
              <a:fillRect/>
            </a:stretch>
          </p:blipFill>
          <p:spPr bwMode="auto">
            <a:xfrm>
              <a:off x="1478" y="2599"/>
              <a:ext cx="1340" cy="1137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grpSp>
          <p:nvGrpSpPr>
            <p:cNvPr id="574490" name="Group 26"/>
            <p:cNvGrpSpPr>
              <a:grpSpLocks/>
            </p:cNvGrpSpPr>
            <p:nvPr/>
          </p:nvGrpSpPr>
          <p:grpSpPr bwMode="auto">
            <a:xfrm>
              <a:off x="1232" y="2912"/>
              <a:ext cx="782" cy="918"/>
              <a:chOff x="1232" y="2912"/>
              <a:chExt cx="782" cy="918"/>
            </a:xfrm>
          </p:grpSpPr>
          <p:sp>
            <p:nvSpPr>
              <p:cNvPr id="574486" name="Line 22"/>
              <p:cNvSpPr>
                <a:spLocks noChangeShapeType="1"/>
              </p:cNvSpPr>
              <p:nvPr/>
            </p:nvSpPr>
            <p:spPr bwMode="auto">
              <a:xfrm rot="-3013095" flipH="1" flipV="1">
                <a:off x="1728" y="3298"/>
                <a:ext cx="168" cy="40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 type="oval" w="sm" len="sm"/>
                <a:tailEnd type="oval" w="sm" len="sm"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487" name="Line 23"/>
              <p:cNvSpPr>
                <a:spLocks noChangeShapeType="1"/>
              </p:cNvSpPr>
              <p:nvPr/>
            </p:nvSpPr>
            <p:spPr bwMode="auto">
              <a:xfrm flipH="1">
                <a:off x="1610" y="2912"/>
                <a:ext cx="118" cy="50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488" name="Line 24"/>
              <p:cNvSpPr>
                <a:spLocks noChangeShapeType="1"/>
              </p:cNvSpPr>
              <p:nvPr/>
            </p:nvSpPr>
            <p:spPr bwMode="auto">
              <a:xfrm rot="-3013095" flipH="1" flipV="1">
                <a:off x="1605" y="3525"/>
                <a:ext cx="372" cy="23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 type="oval" w="sm" len="sm"/>
                <a:tailEnd type="oval" w="sm" len="sm"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489" name="Line 25"/>
              <p:cNvSpPr>
                <a:spLocks noChangeShapeType="1"/>
              </p:cNvSpPr>
              <p:nvPr/>
            </p:nvSpPr>
            <p:spPr bwMode="auto">
              <a:xfrm>
                <a:off x="1232" y="3324"/>
                <a:ext cx="340" cy="37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Existence of motion in contact</a:t>
            </a:r>
            <a:endParaRPr lang="fr-FR" sz="2800"/>
          </a:p>
        </p:txBody>
      </p:sp>
      <p:sp>
        <p:nvSpPr>
          <p:cNvPr id="570372" name="Rectangle 4"/>
          <p:cNvSpPr>
            <a:spLocks noChangeArrowheads="1"/>
          </p:cNvSpPr>
          <p:nvPr/>
        </p:nvSpPr>
        <p:spPr bwMode="auto">
          <a:xfrm>
            <a:off x="2743200" y="3302000"/>
            <a:ext cx="5715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Proof: Algebraic topology</a:t>
            </a:r>
            <a:endParaRPr kumimoji="1" lang="fr-FR" sz="2400" b="1" i="1"/>
          </a:p>
        </p:txBody>
      </p:sp>
      <p:pic>
        <p:nvPicPr>
          <p:cNvPr id="5703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900" y="2387600"/>
            <a:ext cx="889000" cy="13033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570374" name="Text Box 6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  <p:pic>
        <p:nvPicPr>
          <p:cNvPr id="5703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4306888"/>
            <a:ext cx="2254250" cy="181451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7037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4562475"/>
            <a:ext cx="1905000" cy="13716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Existence of motion in contact</a:t>
            </a:r>
            <a:endParaRPr lang="fr-FR" sz="2800"/>
          </a:p>
        </p:txBody>
      </p:sp>
      <p:sp>
        <p:nvSpPr>
          <p:cNvPr id="572420" name="Rectangle 4"/>
          <p:cNvSpPr>
            <a:spLocks noChangeArrowheads="1"/>
          </p:cNvSpPr>
          <p:nvPr/>
        </p:nvSpPr>
        <p:spPr bwMode="auto">
          <a:xfrm>
            <a:off x="2743200" y="3302000"/>
            <a:ext cx="5715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Proof: Algebraic topology</a:t>
            </a:r>
            <a:endParaRPr kumimoji="1" lang="fr-FR" sz="2400" b="1" i="1"/>
          </a:p>
        </p:txBody>
      </p:sp>
      <p:pic>
        <p:nvPicPr>
          <p:cNvPr id="5724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900" y="2387600"/>
            <a:ext cx="889000" cy="13033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572422" name="Text Box 6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  <p:pic>
        <p:nvPicPr>
          <p:cNvPr id="5724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4192588"/>
            <a:ext cx="2197100" cy="2016125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7242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4397375"/>
            <a:ext cx="2025650" cy="1522413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42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3200" y="2222500"/>
            <a:ext cx="5715000" cy="11430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buClr>
                <a:srgbClr val="00CC99"/>
              </a:buClr>
              <a:buFontTx/>
              <a:buChar char="•"/>
            </a:pPr>
            <a:r>
              <a:rPr lang="fr-FR" sz="2400"/>
              <a:t>Special cases and computational geometry</a:t>
            </a:r>
            <a:endParaRPr lang="fr-FR" sz="2800"/>
          </a:p>
        </p:txBody>
      </p:sp>
      <p:sp>
        <p:nvSpPr>
          <p:cNvPr id="578566" name="Text Box 6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</a:t>
            </a:r>
          </a:p>
        </p:txBody>
      </p:sp>
      <p:grpSp>
        <p:nvGrpSpPr>
          <p:cNvPr id="578571" name="Group 11"/>
          <p:cNvGrpSpPr>
            <a:grpSpLocks/>
          </p:cNvGrpSpPr>
          <p:nvPr/>
        </p:nvGrpSpPr>
        <p:grpSpPr bwMode="auto">
          <a:xfrm>
            <a:off x="2717800" y="3695700"/>
            <a:ext cx="6083300" cy="2147888"/>
            <a:chOff x="3321" y="9004"/>
            <a:chExt cx="6300" cy="2183"/>
          </a:xfrm>
        </p:grpSpPr>
        <p:pic>
          <p:nvPicPr>
            <p:cNvPr id="578572" name="Picture 12" descr="CARR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21" y="9094"/>
              <a:ext cx="1830" cy="2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8573" name="Picture 13" descr="espace-con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81" y="9004"/>
              <a:ext cx="3240" cy="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78574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" y="2857500"/>
            <a:ext cx="1228725" cy="18542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60132" name="Rectangle 4"/>
          <p:cNvSpPr>
            <a:spLocks noChangeArrowheads="1"/>
          </p:cNvSpPr>
          <p:nvPr/>
        </p:nvSpPr>
        <p:spPr bwMode="auto">
          <a:xfrm>
            <a:off x="2717800" y="2527300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No hope for efficient exact and complete solution</a:t>
            </a:r>
            <a:endParaRPr kumimoji="1" lang="fr-FR" sz="2400" b="1" i="1"/>
          </a:p>
        </p:txBody>
      </p:sp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80’s: and then?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2717800" y="3632200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Approximated solution</a:t>
            </a:r>
            <a:endParaRPr kumimoji="1" lang="fr-FR" sz="2400" b="1" i="1"/>
          </a:p>
        </p:txBody>
      </p:sp>
      <p:pic>
        <p:nvPicPr>
          <p:cNvPr id="56013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" y="1754188"/>
            <a:ext cx="1289050" cy="1546225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grpSp>
        <p:nvGrpSpPr>
          <p:cNvPr id="560149" name="Group 21"/>
          <p:cNvGrpSpPr>
            <a:grpSpLocks/>
          </p:cNvGrpSpPr>
          <p:nvPr/>
        </p:nvGrpSpPr>
        <p:grpSpPr bwMode="auto">
          <a:xfrm>
            <a:off x="334963" y="3708400"/>
            <a:ext cx="2092325" cy="1143000"/>
            <a:chOff x="211" y="2336"/>
            <a:chExt cx="1318" cy="720"/>
          </a:xfrm>
        </p:grpSpPr>
        <p:pic>
          <p:nvPicPr>
            <p:cNvPr id="560140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1" y="2336"/>
              <a:ext cx="564" cy="720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60144" name="Picture 16" descr="Bernard_Faverj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7" y="2336"/>
              <a:ext cx="562" cy="720"/>
            </a:xfrm>
            <a:prstGeom prst="rect">
              <a:avLst/>
            </a:prstGeom>
            <a:noFill/>
          </p:spPr>
        </p:pic>
      </p:grpSp>
      <p:grpSp>
        <p:nvGrpSpPr>
          <p:cNvPr id="560148" name="Group 20"/>
          <p:cNvGrpSpPr>
            <a:grpSpLocks/>
          </p:cNvGrpSpPr>
          <p:nvPr/>
        </p:nvGrpSpPr>
        <p:grpSpPr bwMode="auto">
          <a:xfrm>
            <a:off x="1230313" y="4370388"/>
            <a:ext cx="6846887" cy="1908175"/>
            <a:chOff x="775" y="2753"/>
            <a:chExt cx="4313" cy="1202"/>
          </a:xfrm>
        </p:grpSpPr>
        <p:grpSp>
          <p:nvGrpSpPr>
            <p:cNvPr id="560147" name="Group 19"/>
            <p:cNvGrpSpPr>
              <a:grpSpLocks/>
            </p:cNvGrpSpPr>
            <p:nvPr/>
          </p:nvGrpSpPr>
          <p:grpSpPr bwMode="auto">
            <a:xfrm>
              <a:off x="775" y="3240"/>
              <a:ext cx="2481" cy="715"/>
              <a:chOff x="263" y="3240"/>
              <a:chExt cx="2481" cy="715"/>
            </a:xfrm>
          </p:grpSpPr>
          <p:pic>
            <p:nvPicPr>
              <p:cNvPr id="560138" name="Picture 10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44" y="3507"/>
                <a:ext cx="800" cy="261"/>
              </a:xfrm>
              <a:prstGeom prst="rect">
                <a:avLst/>
              </a:prstGeom>
              <a:noFill/>
            </p:spPr>
          </p:pic>
          <p:pic>
            <p:nvPicPr>
              <p:cNvPr id="560139" name="Picture 1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63" y="3240"/>
                <a:ext cx="555" cy="699"/>
              </a:xfrm>
              <a:prstGeom prst="rect">
                <a:avLst/>
              </a:prstGeom>
              <a:noFill/>
              <a:ln w="9525" cap="rnd">
                <a:noFill/>
                <a:prstDash val="sysDot"/>
                <a:miter lim="800000"/>
                <a:headEnd/>
                <a:tailEnd/>
              </a:ln>
              <a:effectLst/>
            </p:spPr>
          </p:pic>
          <p:pic>
            <p:nvPicPr>
              <p:cNvPr id="560141" name="Picture 13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82" y="3256"/>
                <a:ext cx="622" cy="699"/>
              </a:xfrm>
              <a:prstGeom prst="rect">
                <a:avLst/>
              </a:prstGeom>
              <a:noFill/>
              <a:ln w="9525" cap="rnd">
                <a:noFill/>
                <a:prstDash val="sysDot"/>
                <a:miter lim="800000"/>
                <a:headEnd/>
                <a:tailEnd/>
              </a:ln>
              <a:effectLst/>
            </p:spPr>
          </p:pic>
        </p:grpSp>
        <p:pic>
          <p:nvPicPr>
            <p:cNvPr id="560145" name="Picture 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44" y="2753"/>
              <a:ext cx="1144" cy="120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ChangeArrowheads="1"/>
          </p:cNvSpPr>
          <p:nvPr/>
        </p:nvSpPr>
        <p:spPr bwMode="auto">
          <a:xfrm>
            <a:off x="1981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A l g o r i t h m i c   P a t h   P l a n n i n g</a:t>
            </a:r>
          </a:p>
        </p:txBody>
      </p:sp>
      <p:sp>
        <p:nvSpPr>
          <p:cNvPr id="576515" name="Rectangle 3"/>
          <p:cNvSpPr>
            <a:spLocks noChangeArrowheads="1"/>
          </p:cNvSpPr>
          <p:nvPr/>
        </p:nvSpPr>
        <p:spPr bwMode="auto">
          <a:xfrm>
            <a:off x="2717800" y="2527300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No hope for efficient exact and complete solution</a:t>
            </a:r>
            <a:endParaRPr kumimoji="1" lang="fr-FR" sz="2400" b="1" i="1"/>
          </a:p>
        </p:txBody>
      </p:sp>
      <p:sp>
        <p:nvSpPr>
          <p:cNvPr id="576516" name="Text Box 4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80’s: and then?</a:t>
            </a:r>
          </a:p>
        </p:txBody>
      </p:sp>
      <p:sp>
        <p:nvSpPr>
          <p:cNvPr id="576517" name="Rectangle 5"/>
          <p:cNvSpPr>
            <a:spLocks noChangeArrowheads="1"/>
          </p:cNvSpPr>
          <p:nvPr/>
        </p:nvSpPr>
        <p:spPr bwMode="auto">
          <a:xfrm>
            <a:off x="2717800" y="3771900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Potential fields and optimization methods</a:t>
            </a:r>
            <a:endParaRPr kumimoji="1" lang="fr-FR" sz="2400" b="1" i="1"/>
          </a:p>
        </p:txBody>
      </p:sp>
      <p:pic>
        <p:nvPicPr>
          <p:cNvPr id="57652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405063"/>
            <a:ext cx="1111250" cy="1341437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76527" name="Picture 15" descr="Bernard_Faverj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241800"/>
            <a:ext cx="1066800" cy="13668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225" name="Text Box 33"/>
          <p:cNvSpPr txBox="1">
            <a:spLocks noChangeArrowheads="1"/>
          </p:cNvSpPr>
          <p:nvPr/>
        </p:nvSpPr>
        <p:spPr bwMode="auto">
          <a:xfrm>
            <a:off x="2933700" y="30099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kumimoji="1" lang="fr-FR" sz="2400" b="1"/>
              <a:t>When hardware renewed the topic…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R a n d o m   S e a r c h e s</a:t>
            </a:r>
          </a:p>
        </p:txBody>
      </p:sp>
      <p:sp>
        <p:nvSpPr>
          <p:cNvPr id="586755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90’s: the amazing efficiency of empirism!</a:t>
            </a:r>
          </a:p>
        </p:txBody>
      </p:sp>
      <p:grpSp>
        <p:nvGrpSpPr>
          <p:cNvPr id="586757" name="Group 5"/>
          <p:cNvGrpSpPr>
            <a:grpSpLocks/>
          </p:cNvGrpSpPr>
          <p:nvPr/>
        </p:nvGrpSpPr>
        <p:grpSpPr bwMode="auto">
          <a:xfrm>
            <a:off x="2771775" y="2636838"/>
            <a:ext cx="4895850" cy="2616200"/>
            <a:chOff x="1746" y="1661"/>
            <a:chExt cx="3084" cy="1648"/>
          </a:xfrm>
        </p:grpSpPr>
        <p:sp>
          <p:nvSpPr>
            <p:cNvPr id="586758" name="Oval 6"/>
            <p:cNvSpPr>
              <a:spLocks noChangeArrowheads="1"/>
            </p:cNvSpPr>
            <p:nvPr/>
          </p:nvSpPr>
          <p:spPr bwMode="auto">
            <a:xfrm>
              <a:off x="1746" y="1661"/>
              <a:ext cx="3084" cy="1633"/>
            </a:xfrm>
            <a:prstGeom prst="ellipse">
              <a:avLst/>
            </a:prstGeom>
            <a:noFill/>
            <a:ln w="9525">
              <a:solidFill>
                <a:srgbClr val="00CC9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59" name="Freeform 7"/>
            <p:cNvSpPr>
              <a:spLocks/>
            </p:cNvSpPr>
            <p:nvPr/>
          </p:nvSpPr>
          <p:spPr bwMode="auto">
            <a:xfrm>
              <a:off x="2517" y="1661"/>
              <a:ext cx="1807" cy="1648"/>
            </a:xfrm>
            <a:custGeom>
              <a:avLst/>
              <a:gdLst/>
              <a:ahLst/>
              <a:cxnLst>
                <a:cxn ang="0">
                  <a:pos x="363" y="53"/>
                </a:cxn>
                <a:cxn ang="0">
                  <a:pos x="0" y="416"/>
                </a:cxn>
                <a:cxn ang="0">
                  <a:pos x="363" y="825"/>
                </a:cxn>
                <a:cxn ang="0">
                  <a:pos x="181" y="1006"/>
                </a:cxn>
                <a:cxn ang="0">
                  <a:pos x="998" y="961"/>
                </a:cxn>
                <a:cxn ang="0">
                  <a:pos x="408" y="462"/>
                </a:cxn>
                <a:cxn ang="0">
                  <a:pos x="1361" y="643"/>
                </a:cxn>
                <a:cxn ang="0">
                  <a:pos x="862" y="1641"/>
                </a:cxn>
                <a:cxn ang="0">
                  <a:pos x="1769" y="734"/>
                </a:cxn>
                <a:cxn ang="0">
                  <a:pos x="363" y="53"/>
                </a:cxn>
              </a:cxnLst>
              <a:rect l="0" t="0" r="r" b="b"/>
              <a:pathLst>
                <a:path w="1852" h="1656">
                  <a:moveTo>
                    <a:pt x="363" y="53"/>
                  </a:moveTo>
                  <a:cubicBezTo>
                    <a:pt x="68" y="0"/>
                    <a:pt x="0" y="287"/>
                    <a:pt x="0" y="416"/>
                  </a:cubicBezTo>
                  <a:cubicBezTo>
                    <a:pt x="0" y="545"/>
                    <a:pt x="333" y="727"/>
                    <a:pt x="363" y="825"/>
                  </a:cubicBezTo>
                  <a:cubicBezTo>
                    <a:pt x="393" y="923"/>
                    <a:pt x="75" y="983"/>
                    <a:pt x="181" y="1006"/>
                  </a:cubicBezTo>
                  <a:cubicBezTo>
                    <a:pt x="287" y="1029"/>
                    <a:pt x="960" y="1052"/>
                    <a:pt x="998" y="961"/>
                  </a:cubicBezTo>
                  <a:cubicBezTo>
                    <a:pt x="1036" y="870"/>
                    <a:pt x="348" y="515"/>
                    <a:pt x="408" y="462"/>
                  </a:cubicBezTo>
                  <a:cubicBezTo>
                    <a:pt x="468" y="409"/>
                    <a:pt x="1285" y="447"/>
                    <a:pt x="1361" y="643"/>
                  </a:cubicBezTo>
                  <a:cubicBezTo>
                    <a:pt x="1437" y="839"/>
                    <a:pt x="794" y="1626"/>
                    <a:pt x="862" y="1641"/>
                  </a:cubicBezTo>
                  <a:cubicBezTo>
                    <a:pt x="930" y="1656"/>
                    <a:pt x="1852" y="999"/>
                    <a:pt x="1769" y="734"/>
                  </a:cubicBezTo>
                  <a:cubicBezTo>
                    <a:pt x="1686" y="469"/>
                    <a:pt x="658" y="106"/>
                    <a:pt x="363" y="53"/>
                  </a:cubicBezTo>
                  <a:close/>
                </a:path>
              </a:pathLst>
            </a:custGeom>
            <a:solidFill>
              <a:srgbClr val="00CC99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60" name="Freeform 8"/>
            <p:cNvSpPr>
              <a:spLocks/>
            </p:cNvSpPr>
            <p:nvPr/>
          </p:nvSpPr>
          <p:spPr bwMode="auto">
            <a:xfrm>
              <a:off x="1829" y="1994"/>
              <a:ext cx="1528" cy="1179"/>
            </a:xfrm>
            <a:custGeom>
              <a:avLst/>
              <a:gdLst/>
              <a:ahLst/>
              <a:cxnLst>
                <a:cxn ang="0">
                  <a:pos x="461" y="393"/>
                </a:cxn>
                <a:cxn ang="0">
                  <a:pos x="371" y="574"/>
                </a:cxn>
                <a:cxn ang="0">
                  <a:pos x="643" y="710"/>
                </a:cxn>
                <a:cxn ang="0">
                  <a:pos x="461" y="30"/>
                </a:cxn>
                <a:cxn ang="0">
                  <a:pos x="53" y="529"/>
                </a:cxn>
                <a:cxn ang="0">
                  <a:pos x="779" y="1119"/>
                </a:cxn>
                <a:cxn ang="0">
                  <a:pos x="1505" y="892"/>
                </a:cxn>
                <a:cxn ang="0">
                  <a:pos x="643" y="892"/>
                </a:cxn>
                <a:cxn ang="0">
                  <a:pos x="144" y="529"/>
                </a:cxn>
                <a:cxn ang="0">
                  <a:pos x="416" y="257"/>
                </a:cxn>
                <a:cxn ang="0">
                  <a:pos x="507" y="347"/>
                </a:cxn>
              </a:cxnLst>
              <a:rect l="0" t="0" r="r" b="b"/>
              <a:pathLst>
                <a:path w="1528" h="1179">
                  <a:moveTo>
                    <a:pt x="461" y="393"/>
                  </a:moveTo>
                  <a:cubicBezTo>
                    <a:pt x="401" y="457"/>
                    <a:pt x="341" y="521"/>
                    <a:pt x="371" y="574"/>
                  </a:cubicBezTo>
                  <a:cubicBezTo>
                    <a:pt x="401" y="627"/>
                    <a:pt x="628" y="801"/>
                    <a:pt x="643" y="710"/>
                  </a:cubicBezTo>
                  <a:cubicBezTo>
                    <a:pt x="658" y="619"/>
                    <a:pt x="559" y="60"/>
                    <a:pt x="461" y="30"/>
                  </a:cubicBezTo>
                  <a:cubicBezTo>
                    <a:pt x="363" y="0"/>
                    <a:pt x="0" y="348"/>
                    <a:pt x="53" y="529"/>
                  </a:cubicBezTo>
                  <a:cubicBezTo>
                    <a:pt x="106" y="710"/>
                    <a:pt x="537" y="1059"/>
                    <a:pt x="779" y="1119"/>
                  </a:cubicBezTo>
                  <a:cubicBezTo>
                    <a:pt x="1021" y="1179"/>
                    <a:pt x="1528" y="930"/>
                    <a:pt x="1505" y="892"/>
                  </a:cubicBezTo>
                  <a:cubicBezTo>
                    <a:pt x="1482" y="854"/>
                    <a:pt x="870" y="952"/>
                    <a:pt x="643" y="892"/>
                  </a:cubicBezTo>
                  <a:cubicBezTo>
                    <a:pt x="416" y="832"/>
                    <a:pt x="182" y="635"/>
                    <a:pt x="144" y="529"/>
                  </a:cubicBezTo>
                  <a:cubicBezTo>
                    <a:pt x="106" y="423"/>
                    <a:pt x="356" y="287"/>
                    <a:pt x="416" y="257"/>
                  </a:cubicBezTo>
                  <a:cubicBezTo>
                    <a:pt x="476" y="227"/>
                    <a:pt x="491" y="287"/>
                    <a:pt x="507" y="347"/>
                  </a:cubicBezTo>
                </a:path>
              </a:pathLst>
            </a:custGeom>
            <a:solidFill>
              <a:srgbClr val="00CC99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61" name="Oval 9"/>
            <p:cNvSpPr>
              <a:spLocks noChangeArrowheads="1"/>
            </p:cNvSpPr>
            <p:nvPr/>
          </p:nvSpPr>
          <p:spPr bwMode="auto">
            <a:xfrm>
              <a:off x="2089" y="2432"/>
              <a:ext cx="46" cy="6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62" name="Oval 10"/>
            <p:cNvSpPr>
              <a:spLocks noChangeArrowheads="1"/>
            </p:cNvSpPr>
            <p:nvPr/>
          </p:nvSpPr>
          <p:spPr bwMode="auto">
            <a:xfrm>
              <a:off x="3357" y="2251"/>
              <a:ext cx="46" cy="6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763" name="Freeform 11"/>
            <p:cNvSpPr>
              <a:spLocks/>
            </p:cNvSpPr>
            <p:nvPr/>
          </p:nvSpPr>
          <p:spPr bwMode="auto">
            <a:xfrm>
              <a:off x="2041" y="2251"/>
              <a:ext cx="1663" cy="589"/>
            </a:xfrm>
            <a:custGeom>
              <a:avLst/>
              <a:gdLst/>
              <a:ahLst/>
              <a:cxnLst>
                <a:cxn ang="0">
                  <a:pos x="68" y="227"/>
                </a:cxn>
                <a:cxn ang="0">
                  <a:pos x="113" y="408"/>
                </a:cxn>
                <a:cxn ang="0">
                  <a:pos x="748" y="589"/>
                </a:cxn>
                <a:cxn ang="0">
                  <a:pos x="1565" y="408"/>
                </a:cxn>
                <a:cxn ang="0">
                  <a:pos x="1338" y="0"/>
                </a:cxn>
              </a:cxnLst>
              <a:rect l="0" t="0" r="r" b="b"/>
              <a:pathLst>
                <a:path w="1663" h="589">
                  <a:moveTo>
                    <a:pt x="68" y="227"/>
                  </a:moveTo>
                  <a:cubicBezTo>
                    <a:pt x="34" y="287"/>
                    <a:pt x="0" y="348"/>
                    <a:pt x="113" y="408"/>
                  </a:cubicBezTo>
                  <a:cubicBezTo>
                    <a:pt x="226" y="468"/>
                    <a:pt x="506" y="589"/>
                    <a:pt x="748" y="589"/>
                  </a:cubicBezTo>
                  <a:cubicBezTo>
                    <a:pt x="990" y="589"/>
                    <a:pt x="1467" y="506"/>
                    <a:pt x="1565" y="408"/>
                  </a:cubicBezTo>
                  <a:cubicBezTo>
                    <a:pt x="1663" y="310"/>
                    <a:pt x="1500" y="155"/>
                    <a:pt x="1338" y="0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400" b="0">
                <a:solidFill>
                  <a:schemeClr val="bg1"/>
                </a:solidFill>
              </a:rPr>
              <a:t/>
            </a:r>
            <a:br>
              <a:rPr lang="fr-FR" sz="2400" b="0">
                <a:solidFill>
                  <a:schemeClr val="bg1"/>
                </a:solidFill>
              </a:rPr>
            </a:br>
            <a:endParaRPr lang="fr-FR" sz="3600" b="0"/>
          </a:p>
        </p:txBody>
      </p:sp>
      <p:sp>
        <p:nvSpPr>
          <p:cNvPr id="731139" name="Text Box 1027"/>
          <p:cNvSpPr txBox="1">
            <a:spLocks noChangeArrowheads="1"/>
          </p:cNvSpPr>
          <p:nvPr/>
        </p:nvSpPr>
        <p:spPr bwMode="auto">
          <a:xfrm>
            <a:off x="3176588" y="5497513"/>
            <a:ext cx="252412" cy="5889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lIns="100800" tIns="50400" rIns="100800" bIns="504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31140" name="Text Box 1028"/>
          <p:cNvSpPr txBox="1">
            <a:spLocks noChangeArrowheads="1"/>
          </p:cNvSpPr>
          <p:nvPr/>
        </p:nvSpPr>
        <p:spPr bwMode="auto">
          <a:xfrm>
            <a:off x="3124200" y="1143000"/>
            <a:ext cx="2767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From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Automaton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…</a:t>
            </a:r>
            <a:endParaRPr lang="fr-FR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1143" name="Text Box 1031"/>
          <p:cNvSpPr txBox="1">
            <a:spLocks noChangeArrowheads="1"/>
          </p:cNvSpPr>
          <p:nvPr/>
        </p:nvSpPr>
        <p:spPr bwMode="auto">
          <a:xfrm>
            <a:off x="284163" y="4648200"/>
            <a:ext cx="2876550" cy="466725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lIns="100800" tIns="50400" rIns="100800" bIns="50400">
            <a:prstTxWarp prst="textNoShape">
              <a:avLst/>
            </a:prstTxWarp>
            <a:spAutoFit/>
          </a:bodyPr>
          <a:lstStyle/>
          <a:p>
            <a:r>
              <a:rPr lang="fr-FR" sz="1200" b="1"/>
              <a:t>Descamps, XIXème et XXème siècles</a:t>
            </a:r>
          </a:p>
          <a:p>
            <a:r>
              <a:rPr lang="fr-FR" sz="1200" b="1"/>
              <a:t>Musée de Souillac</a:t>
            </a:r>
          </a:p>
        </p:txBody>
      </p:sp>
      <p:pic>
        <p:nvPicPr>
          <p:cNvPr id="731145" name="Picture 1033" descr="DSC028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686594" y="2905919"/>
            <a:ext cx="1914525" cy="1436687"/>
          </a:xfrm>
          <a:prstGeom prst="rect">
            <a:avLst/>
          </a:prstGeom>
          <a:noFill/>
        </p:spPr>
      </p:pic>
      <p:pic>
        <p:nvPicPr>
          <p:cNvPr id="8" name="rieur-descamps.MPG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195762" y="2485627"/>
            <a:ext cx="3141662" cy="23562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R a n d o m   S e a r c h e s</a:t>
            </a:r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90’s: the amazing efficiency of empirism!</a:t>
            </a:r>
          </a:p>
        </p:txBody>
      </p:sp>
      <p:sp>
        <p:nvSpPr>
          <p:cNvPr id="619531" name="Line 11"/>
          <p:cNvSpPr>
            <a:spLocks noChangeShapeType="1"/>
          </p:cNvSpPr>
          <p:nvPr/>
        </p:nvSpPr>
        <p:spPr bwMode="auto">
          <a:xfrm flipV="1">
            <a:off x="4357688" y="3529013"/>
            <a:ext cx="906462" cy="40322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32" name="Line 12"/>
          <p:cNvSpPr>
            <a:spLocks noChangeShapeType="1"/>
          </p:cNvSpPr>
          <p:nvPr/>
        </p:nvSpPr>
        <p:spPr bwMode="auto">
          <a:xfrm>
            <a:off x="5264150" y="3529013"/>
            <a:ext cx="496888" cy="735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33" name="Line 13"/>
          <p:cNvSpPr>
            <a:spLocks noChangeShapeType="1"/>
          </p:cNvSpPr>
          <p:nvPr/>
        </p:nvSpPr>
        <p:spPr bwMode="auto">
          <a:xfrm flipH="1" flipV="1">
            <a:off x="3879850" y="3068638"/>
            <a:ext cx="1808163" cy="11112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34" name="Line 14"/>
          <p:cNvSpPr>
            <a:spLocks noChangeShapeType="1"/>
          </p:cNvSpPr>
          <p:nvPr/>
        </p:nvSpPr>
        <p:spPr bwMode="auto">
          <a:xfrm>
            <a:off x="4035425" y="4419600"/>
            <a:ext cx="2800350" cy="5873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35" name="Line 15"/>
          <p:cNvSpPr>
            <a:spLocks noChangeShapeType="1"/>
          </p:cNvSpPr>
          <p:nvPr/>
        </p:nvSpPr>
        <p:spPr bwMode="auto">
          <a:xfrm flipV="1">
            <a:off x="4035425" y="3584575"/>
            <a:ext cx="1195388" cy="874713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36" name="Line 16"/>
          <p:cNvSpPr>
            <a:spLocks noChangeShapeType="1"/>
          </p:cNvSpPr>
          <p:nvPr/>
        </p:nvSpPr>
        <p:spPr bwMode="auto">
          <a:xfrm>
            <a:off x="3879850" y="3068638"/>
            <a:ext cx="144463" cy="140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37" name="Line 17"/>
          <p:cNvSpPr>
            <a:spLocks noChangeShapeType="1"/>
          </p:cNvSpPr>
          <p:nvPr/>
        </p:nvSpPr>
        <p:spPr bwMode="auto">
          <a:xfrm>
            <a:off x="3924300" y="3068638"/>
            <a:ext cx="2911475" cy="143033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38" name="Line 18"/>
          <p:cNvSpPr>
            <a:spLocks noChangeShapeType="1"/>
          </p:cNvSpPr>
          <p:nvPr/>
        </p:nvSpPr>
        <p:spPr bwMode="auto">
          <a:xfrm>
            <a:off x="5264150" y="3529013"/>
            <a:ext cx="1571625" cy="96996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39" name="Line 19"/>
          <p:cNvSpPr>
            <a:spLocks noChangeShapeType="1"/>
          </p:cNvSpPr>
          <p:nvPr/>
        </p:nvSpPr>
        <p:spPr bwMode="auto">
          <a:xfrm>
            <a:off x="4357688" y="3932238"/>
            <a:ext cx="2433637" cy="53816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0" name="Line 20"/>
          <p:cNvSpPr>
            <a:spLocks noChangeShapeType="1"/>
          </p:cNvSpPr>
          <p:nvPr/>
        </p:nvSpPr>
        <p:spPr bwMode="auto">
          <a:xfrm>
            <a:off x="3924300" y="3028950"/>
            <a:ext cx="433388" cy="86360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1" name="Oval 21"/>
          <p:cNvSpPr>
            <a:spLocks noChangeArrowheads="1"/>
          </p:cNvSpPr>
          <p:nvPr/>
        </p:nvSpPr>
        <p:spPr bwMode="auto">
          <a:xfrm>
            <a:off x="2771775" y="2636838"/>
            <a:ext cx="4895850" cy="2592387"/>
          </a:xfrm>
          <a:prstGeom prst="ellips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2" name="Freeform 22"/>
          <p:cNvSpPr>
            <a:spLocks/>
          </p:cNvSpPr>
          <p:nvPr/>
        </p:nvSpPr>
        <p:spPr bwMode="auto">
          <a:xfrm>
            <a:off x="3995738" y="2636838"/>
            <a:ext cx="2868612" cy="2616200"/>
          </a:xfrm>
          <a:custGeom>
            <a:avLst/>
            <a:gdLst/>
            <a:ahLst/>
            <a:cxnLst>
              <a:cxn ang="0">
                <a:pos x="363" y="53"/>
              </a:cxn>
              <a:cxn ang="0">
                <a:pos x="0" y="416"/>
              </a:cxn>
              <a:cxn ang="0">
                <a:pos x="363" y="825"/>
              </a:cxn>
              <a:cxn ang="0">
                <a:pos x="181" y="1006"/>
              </a:cxn>
              <a:cxn ang="0">
                <a:pos x="998" y="961"/>
              </a:cxn>
              <a:cxn ang="0">
                <a:pos x="408" y="462"/>
              </a:cxn>
              <a:cxn ang="0">
                <a:pos x="1361" y="643"/>
              </a:cxn>
              <a:cxn ang="0">
                <a:pos x="862" y="1641"/>
              </a:cxn>
              <a:cxn ang="0">
                <a:pos x="1769" y="734"/>
              </a:cxn>
              <a:cxn ang="0">
                <a:pos x="363" y="53"/>
              </a:cxn>
            </a:cxnLst>
            <a:rect l="0" t="0" r="r" b="b"/>
            <a:pathLst>
              <a:path w="1852" h="1656">
                <a:moveTo>
                  <a:pt x="363" y="53"/>
                </a:moveTo>
                <a:cubicBezTo>
                  <a:pt x="68" y="0"/>
                  <a:pt x="0" y="287"/>
                  <a:pt x="0" y="416"/>
                </a:cubicBezTo>
                <a:cubicBezTo>
                  <a:pt x="0" y="545"/>
                  <a:pt x="333" y="727"/>
                  <a:pt x="363" y="825"/>
                </a:cubicBezTo>
                <a:cubicBezTo>
                  <a:pt x="393" y="923"/>
                  <a:pt x="75" y="983"/>
                  <a:pt x="181" y="1006"/>
                </a:cubicBezTo>
                <a:cubicBezTo>
                  <a:pt x="287" y="1029"/>
                  <a:pt x="960" y="1052"/>
                  <a:pt x="998" y="961"/>
                </a:cubicBezTo>
                <a:cubicBezTo>
                  <a:pt x="1036" y="870"/>
                  <a:pt x="348" y="515"/>
                  <a:pt x="408" y="462"/>
                </a:cubicBezTo>
                <a:cubicBezTo>
                  <a:pt x="468" y="409"/>
                  <a:pt x="1285" y="447"/>
                  <a:pt x="1361" y="643"/>
                </a:cubicBezTo>
                <a:cubicBezTo>
                  <a:pt x="1437" y="839"/>
                  <a:pt x="794" y="1626"/>
                  <a:pt x="862" y="1641"/>
                </a:cubicBezTo>
                <a:cubicBezTo>
                  <a:pt x="930" y="1656"/>
                  <a:pt x="1852" y="999"/>
                  <a:pt x="1769" y="734"/>
                </a:cubicBezTo>
                <a:cubicBezTo>
                  <a:pt x="1686" y="469"/>
                  <a:pt x="658" y="106"/>
                  <a:pt x="363" y="53"/>
                </a:cubicBezTo>
                <a:close/>
              </a:path>
            </a:pathLst>
          </a:custGeom>
          <a:solidFill>
            <a:srgbClr val="00CC99"/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3" name="Freeform 23"/>
          <p:cNvSpPr>
            <a:spLocks/>
          </p:cNvSpPr>
          <p:nvPr/>
        </p:nvSpPr>
        <p:spPr bwMode="auto">
          <a:xfrm>
            <a:off x="2903538" y="3165475"/>
            <a:ext cx="2425700" cy="1871663"/>
          </a:xfrm>
          <a:custGeom>
            <a:avLst/>
            <a:gdLst/>
            <a:ahLst/>
            <a:cxnLst>
              <a:cxn ang="0">
                <a:pos x="461" y="393"/>
              </a:cxn>
              <a:cxn ang="0">
                <a:pos x="371" y="574"/>
              </a:cxn>
              <a:cxn ang="0">
                <a:pos x="643" y="710"/>
              </a:cxn>
              <a:cxn ang="0">
                <a:pos x="461" y="30"/>
              </a:cxn>
              <a:cxn ang="0">
                <a:pos x="53" y="529"/>
              </a:cxn>
              <a:cxn ang="0">
                <a:pos x="779" y="1119"/>
              </a:cxn>
              <a:cxn ang="0">
                <a:pos x="1505" y="892"/>
              </a:cxn>
              <a:cxn ang="0">
                <a:pos x="643" y="892"/>
              </a:cxn>
              <a:cxn ang="0">
                <a:pos x="144" y="529"/>
              </a:cxn>
              <a:cxn ang="0">
                <a:pos x="416" y="257"/>
              </a:cxn>
              <a:cxn ang="0">
                <a:pos x="507" y="347"/>
              </a:cxn>
            </a:cxnLst>
            <a:rect l="0" t="0" r="r" b="b"/>
            <a:pathLst>
              <a:path w="1528" h="1179">
                <a:moveTo>
                  <a:pt x="461" y="393"/>
                </a:moveTo>
                <a:cubicBezTo>
                  <a:pt x="401" y="457"/>
                  <a:pt x="341" y="521"/>
                  <a:pt x="371" y="574"/>
                </a:cubicBezTo>
                <a:cubicBezTo>
                  <a:pt x="401" y="627"/>
                  <a:pt x="628" y="801"/>
                  <a:pt x="643" y="710"/>
                </a:cubicBezTo>
                <a:cubicBezTo>
                  <a:pt x="658" y="619"/>
                  <a:pt x="559" y="60"/>
                  <a:pt x="461" y="30"/>
                </a:cubicBezTo>
                <a:cubicBezTo>
                  <a:pt x="363" y="0"/>
                  <a:pt x="0" y="348"/>
                  <a:pt x="53" y="529"/>
                </a:cubicBezTo>
                <a:cubicBezTo>
                  <a:pt x="106" y="710"/>
                  <a:pt x="537" y="1059"/>
                  <a:pt x="779" y="1119"/>
                </a:cubicBezTo>
                <a:cubicBezTo>
                  <a:pt x="1021" y="1179"/>
                  <a:pt x="1528" y="930"/>
                  <a:pt x="1505" y="892"/>
                </a:cubicBezTo>
                <a:cubicBezTo>
                  <a:pt x="1482" y="854"/>
                  <a:pt x="870" y="952"/>
                  <a:pt x="643" y="892"/>
                </a:cubicBezTo>
                <a:cubicBezTo>
                  <a:pt x="416" y="832"/>
                  <a:pt x="182" y="635"/>
                  <a:pt x="144" y="529"/>
                </a:cubicBezTo>
                <a:cubicBezTo>
                  <a:pt x="106" y="423"/>
                  <a:pt x="356" y="287"/>
                  <a:pt x="416" y="257"/>
                </a:cubicBezTo>
                <a:cubicBezTo>
                  <a:pt x="476" y="227"/>
                  <a:pt x="491" y="287"/>
                  <a:pt x="507" y="347"/>
                </a:cubicBezTo>
              </a:path>
            </a:pathLst>
          </a:custGeom>
          <a:solidFill>
            <a:srgbClr val="00CC99"/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4" name="Oval 24"/>
          <p:cNvSpPr>
            <a:spLocks noChangeArrowheads="1"/>
          </p:cNvSpPr>
          <p:nvPr/>
        </p:nvSpPr>
        <p:spPr bwMode="auto">
          <a:xfrm>
            <a:off x="5219700" y="3500438"/>
            <a:ext cx="73025" cy="9525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5" name="Oval 25"/>
          <p:cNvSpPr>
            <a:spLocks noChangeArrowheads="1"/>
          </p:cNvSpPr>
          <p:nvPr/>
        </p:nvSpPr>
        <p:spPr bwMode="auto">
          <a:xfrm>
            <a:off x="4327525" y="3889375"/>
            <a:ext cx="73025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6" name="Oval 26"/>
          <p:cNvSpPr>
            <a:spLocks noChangeArrowheads="1"/>
          </p:cNvSpPr>
          <p:nvPr/>
        </p:nvSpPr>
        <p:spPr bwMode="auto">
          <a:xfrm>
            <a:off x="3851275" y="2997200"/>
            <a:ext cx="73025" cy="9525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7" name="Oval 27"/>
          <p:cNvSpPr>
            <a:spLocks noChangeArrowheads="1"/>
          </p:cNvSpPr>
          <p:nvPr/>
        </p:nvSpPr>
        <p:spPr bwMode="auto">
          <a:xfrm>
            <a:off x="5688013" y="4179888"/>
            <a:ext cx="73025" cy="952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8" name="Oval 28"/>
          <p:cNvSpPr>
            <a:spLocks noChangeArrowheads="1"/>
          </p:cNvSpPr>
          <p:nvPr/>
        </p:nvSpPr>
        <p:spPr bwMode="auto">
          <a:xfrm>
            <a:off x="3995738" y="4422775"/>
            <a:ext cx="73025" cy="952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49" name="Oval 29"/>
          <p:cNvSpPr>
            <a:spLocks noChangeArrowheads="1"/>
          </p:cNvSpPr>
          <p:nvPr/>
        </p:nvSpPr>
        <p:spPr bwMode="auto">
          <a:xfrm>
            <a:off x="6791325" y="4470400"/>
            <a:ext cx="73025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50" name="Line 30"/>
          <p:cNvSpPr>
            <a:spLocks noChangeShapeType="1"/>
          </p:cNvSpPr>
          <p:nvPr/>
        </p:nvSpPr>
        <p:spPr bwMode="auto">
          <a:xfrm flipV="1">
            <a:off x="4035425" y="3892550"/>
            <a:ext cx="322263" cy="52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51" name="Line 31"/>
          <p:cNvSpPr>
            <a:spLocks noChangeShapeType="1"/>
          </p:cNvSpPr>
          <p:nvPr/>
        </p:nvSpPr>
        <p:spPr bwMode="auto">
          <a:xfrm flipV="1">
            <a:off x="4046538" y="4264025"/>
            <a:ext cx="1652587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52" name="Oval 32"/>
          <p:cNvSpPr>
            <a:spLocks noChangeArrowheads="1"/>
          </p:cNvSpPr>
          <p:nvPr/>
        </p:nvSpPr>
        <p:spPr bwMode="auto">
          <a:xfrm>
            <a:off x="4572000" y="3048000"/>
            <a:ext cx="73025" cy="952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53" name="Oval 33"/>
          <p:cNvSpPr>
            <a:spLocks noChangeArrowheads="1"/>
          </p:cNvSpPr>
          <p:nvPr/>
        </p:nvSpPr>
        <p:spPr bwMode="auto">
          <a:xfrm>
            <a:off x="5992813" y="4484688"/>
            <a:ext cx="73025" cy="952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54" name="Oval 34"/>
          <p:cNvSpPr>
            <a:spLocks noChangeArrowheads="1"/>
          </p:cNvSpPr>
          <p:nvPr/>
        </p:nvSpPr>
        <p:spPr bwMode="auto">
          <a:xfrm>
            <a:off x="4267200" y="4724400"/>
            <a:ext cx="73025" cy="952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555" name="Text Box 35"/>
          <p:cNvSpPr txBox="1">
            <a:spLocks noChangeArrowheads="1"/>
          </p:cNvSpPr>
          <p:nvPr/>
        </p:nvSpPr>
        <p:spPr bwMode="auto">
          <a:xfrm>
            <a:off x="3462338" y="5530850"/>
            <a:ext cx="3733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Random sampling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1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6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61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61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6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6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6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6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31" grpId="0" animBg="1"/>
      <p:bldP spid="619532" grpId="0" animBg="1"/>
      <p:bldP spid="619533" grpId="0" animBg="1"/>
      <p:bldP spid="619534" grpId="0" animBg="1"/>
      <p:bldP spid="619535" grpId="0" animBg="1"/>
      <p:bldP spid="619536" grpId="0" animBg="1"/>
      <p:bldP spid="619537" grpId="0" animBg="1"/>
      <p:bldP spid="619538" grpId="0" animBg="1"/>
      <p:bldP spid="619539" grpId="0" animBg="1"/>
      <p:bldP spid="619540" grpId="0" animBg="1"/>
      <p:bldP spid="619545" grpId="0" animBg="1"/>
      <p:bldP spid="619547" grpId="0" animBg="1"/>
      <p:bldP spid="619548" grpId="0" animBg="1"/>
      <p:bldP spid="619549" grpId="0" animBg="1"/>
      <p:bldP spid="619550" grpId="0" animBg="1"/>
      <p:bldP spid="619551" grpId="0" animBg="1"/>
      <p:bldP spid="619552" grpId="0" animBg="1"/>
      <p:bldP spid="619553" grpId="0" animBg="1"/>
      <p:bldP spid="6195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R a n d o m   S e a r c h e s</a:t>
            </a:r>
          </a:p>
        </p:txBody>
      </p:sp>
      <p:sp>
        <p:nvSpPr>
          <p:cNvPr id="621571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90’s: the amazing efficiency of empirism!</a:t>
            </a:r>
          </a:p>
        </p:txBody>
      </p:sp>
      <p:sp>
        <p:nvSpPr>
          <p:cNvPr id="621596" name="Text Box 28"/>
          <p:cNvSpPr txBox="1">
            <a:spLocks noChangeArrowheads="1"/>
          </p:cNvSpPr>
          <p:nvPr/>
        </p:nvSpPr>
        <p:spPr bwMode="auto">
          <a:xfrm>
            <a:off x="3462338" y="5530850"/>
            <a:ext cx="3733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Random diffusion</a:t>
            </a:r>
          </a:p>
        </p:txBody>
      </p:sp>
      <p:sp>
        <p:nvSpPr>
          <p:cNvPr id="621597" name="Line 29"/>
          <p:cNvSpPr>
            <a:spLocks noChangeShapeType="1"/>
          </p:cNvSpPr>
          <p:nvPr/>
        </p:nvSpPr>
        <p:spPr bwMode="auto">
          <a:xfrm flipH="1" flipV="1">
            <a:off x="5257800" y="3538538"/>
            <a:ext cx="527050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598" name="Line 30"/>
          <p:cNvSpPr>
            <a:spLocks noChangeShapeType="1"/>
          </p:cNvSpPr>
          <p:nvPr/>
        </p:nvSpPr>
        <p:spPr bwMode="auto">
          <a:xfrm flipH="1">
            <a:off x="3795713" y="3049588"/>
            <a:ext cx="90487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599" name="Oval 31"/>
          <p:cNvSpPr>
            <a:spLocks noChangeArrowheads="1"/>
          </p:cNvSpPr>
          <p:nvPr/>
        </p:nvSpPr>
        <p:spPr bwMode="auto">
          <a:xfrm>
            <a:off x="2771775" y="2636838"/>
            <a:ext cx="4895850" cy="2592387"/>
          </a:xfrm>
          <a:prstGeom prst="ellipse">
            <a:avLst/>
          </a:prstGeom>
          <a:noFill/>
          <a:ln w="9525">
            <a:solidFill>
              <a:srgbClr val="00CC9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0" name="Freeform 32"/>
          <p:cNvSpPr>
            <a:spLocks/>
          </p:cNvSpPr>
          <p:nvPr/>
        </p:nvSpPr>
        <p:spPr bwMode="auto">
          <a:xfrm>
            <a:off x="3995738" y="2636838"/>
            <a:ext cx="2868612" cy="2616200"/>
          </a:xfrm>
          <a:custGeom>
            <a:avLst/>
            <a:gdLst/>
            <a:ahLst/>
            <a:cxnLst>
              <a:cxn ang="0">
                <a:pos x="363" y="53"/>
              </a:cxn>
              <a:cxn ang="0">
                <a:pos x="0" y="416"/>
              </a:cxn>
              <a:cxn ang="0">
                <a:pos x="363" y="825"/>
              </a:cxn>
              <a:cxn ang="0">
                <a:pos x="181" y="1006"/>
              </a:cxn>
              <a:cxn ang="0">
                <a:pos x="998" y="961"/>
              </a:cxn>
              <a:cxn ang="0">
                <a:pos x="408" y="462"/>
              </a:cxn>
              <a:cxn ang="0">
                <a:pos x="1361" y="643"/>
              </a:cxn>
              <a:cxn ang="0">
                <a:pos x="862" y="1641"/>
              </a:cxn>
              <a:cxn ang="0">
                <a:pos x="1769" y="734"/>
              </a:cxn>
              <a:cxn ang="0">
                <a:pos x="363" y="53"/>
              </a:cxn>
            </a:cxnLst>
            <a:rect l="0" t="0" r="r" b="b"/>
            <a:pathLst>
              <a:path w="1852" h="1656">
                <a:moveTo>
                  <a:pt x="363" y="53"/>
                </a:moveTo>
                <a:cubicBezTo>
                  <a:pt x="68" y="0"/>
                  <a:pt x="0" y="287"/>
                  <a:pt x="0" y="416"/>
                </a:cubicBezTo>
                <a:cubicBezTo>
                  <a:pt x="0" y="545"/>
                  <a:pt x="333" y="727"/>
                  <a:pt x="363" y="825"/>
                </a:cubicBezTo>
                <a:cubicBezTo>
                  <a:pt x="393" y="923"/>
                  <a:pt x="75" y="983"/>
                  <a:pt x="181" y="1006"/>
                </a:cubicBezTo>
                <a:cubicBezTo>
                  <a:pt x="287" y="1029"/>
                  <a:pt x="960" y="1052"/>
                  <a:pt x="998" y="961"/>
                </a:cubicBezTo>
                <a:cubicBezTo>
                  <a:pt x="1036" y="870"/>
                  <a:pt x="348" y="515"/>
                  <a:pt x="408" y="462"/>
                </a:cubicBezTo>
                <a:cubicBezTo>
                  <a:pt x="468" y="409"/>
                  <a:pt x="1285" y="447"/>
                  <a:pt x="1361" y="643"/>
                </a:cubicBezTo>
                <a:cubicBezTo>
                  <a:pt x="1437" y="839"/>
                  <a:pt x="794" y="1626"/>
                  <a:pt x="862" y="1641"/>
                </a:cubicBezTo>
                <a:cubicBezTo>
                  <a:pt x="930" y="1656"/>
                  <a:pt x="1852" y="999"/>
                  <a:pt x="1769" y="734"/>
                </a:cubicBezTo>
                <a:cubicBezTo>
                  <a:pt x="1686" y="469"/>
                  <a:pt x="658" y="106"/>
                  <a:pt x="363" y="53"/>
                </a:cubicBezTo>
                <a:close/>
              </a:path>
            </a:pathLst>
          </a:custGeom>
          <a:solidFill>
            <a:srgbClr val="00CC99"/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1" name="Freeform 33"/>
          <p:cNvSpPr>
            <a:spLocks/>
          </p:cNvSpPr>
          <p:nvPr/>
        </p:nvSpPr>
        <p:spPr bwMode="auto">
          <a:xfrm>
            <a:off x="2903538" y="3165475"/>
            <a:ext cx="2425700" cy="1871663"/>
          </a:xfrm>
          <a:custGeom>
            <a:avLst/>
            <a:gdLst/>
            <a:ahLst/>
            <a:cxnLst>
              <a:cxn ang="0">
                <a:pos x="461" y="393"/>
              </a:cxn>
              <a:cxn ang="0">
                <a:pos x="371" y="574"/>
              </a:cxn>
              <a:cxn ang="0">
                <a:pos x="643" y="710"/>
              </a:cxn>
              <a:cxn ang="0">
                <a:pos x="461" y="30"/>
              </a:cxn>
              <a:cxn ang="0">
                <a:pos x="53" y="529"/>
              </a:cxn>
              <a:cxn ang="0">
                <a:pos x="779" y="1119"/>
              </a:cxn>
              <a:cxn ang="0">
                <a:pos x="1505" y="892"/>
              </a:cxn>
              <a:cxn ang="0">
                <a:pos x="643" y="892"/>
              </a:cxn>
              <a:cxn ang="0">
                <a:pos x="144" y="529"/>
              </a:cxn>
              <a:cxn ang="0">
                <a:pos x="416" y="257"/>
              </a:cxn>
              <a:cxn ang="0">
                <a:pos x="507" y="347"/>
              </a:cxn>
            </a:cxnLst>
            <a:rect l="0" t="0" r="r" b="b"/>
            <a:pathLst>
              <a:path w="1528" h="1179">
                <a:moveTo>
                  <a:pt x="461" y="393"/>
                </a:moveTo>
                <a:cubicBezTo>
                  <a:pt x="401" y="457"/>
                  <a:pt x="341" y="521"/>
                  <a:pt x="371" y="574"/>
                </a:cubicBezTo>
                <a:cubicBezTo>
                  <a:pt x="401" y="627"/>
                  <a:pt x="628" y="801"/>
                  <a:pt x="643" y="710"/>
                </a:cubicBezTo>
                <a:cubicBezTo>
                  <a:pt x="658" y="619"/>
                  <a:pt x="559" y="60"/>
                  <a:pt x="461" y="30"/>
                </a:cubicBezTo>
                <a:cubicBezTo>
                  <a:pt x="363" y="0"/>
                  <a:pt x="0" y="348"/>
                  <a:pt x="53" y="529"/>
                </a:cubicBezTo>
                <a:cubicBezTo>
                  <a:pt x="106" y="710"/>
                  <a:pt x="537" y="1059"/>
                  <a:pt x="779" y="1119"/>
                </a:cubicBezTo>
                <a:cubicBezTo>
                  <a:pt x="1021" y="1179"/>
                  <a:pt x="1528" y="930"/>
                  <a:pt x="1505" y="892"/>
                </a:cubicBezTo>
                <a:cubicBezTo>
                  <a:pt x="1482" y="854"/>
                  <a:pt x="870" y="952"/>
                  <a:pt x="643" y="892"/>
                </a:cubicBezTo>
                <a:cubicBezTo>
                  <a:pt x="416" y="832"/>
                  <a:pt x="182" y="635"/>
                  <a:pt x="144" y="529"/>
                </a:cubicBezTo>
                <a:cubicBezTo>
                  <a:pt x="106" y="423"/>
                  <a:pt x="356" y="287"/>
                  <a:pt x="416" y="257"/>
                </a:cubicBezTo>
                <a:cubicBezTo>
                  <a:pt x="476" y="227"/>
                  <a:pt x="491" y="287"/>
                  <a:pt x="507" y="347"/>
                </a:cubicBezTo>
              </a:path>
            </a:pathLst>
          </a:custGeom>
          <a:solidFill>
            <a:srgbClr val="00CC99"/>
          </a:solidFill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2" name="Oval 34"/>
          <p:cNvSpPr>
            <a:spLocks noChangeArrowheads="1"/>
          </p:cNvSpPr>
          <p:nvPr/>
        </p:nvSpPr>
        <p:spPr bwMode="auto">
          <a:xfrm>
            <a:off x="5219700" y="3500438"/>
            <a:ext cx="73025" cy="9525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3" name="Oval 35"/>
          <p:cNvSpPr>
            <a:spLocks noChangeArrowheads="1"/>
          </p:cNvSpPr>
          <p:nvPr/>
        </p:nvSpPr>
        <p:spPr bwMode="auto">
          <a:xfrm>
            <a:off x="3851275" y="2997200"/>
            <a:ext cx="73025" cy="9525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4" name="Line 36"/>
          <p:cNvSpPr>
            <a:spLocks noChangeShapeType="1"/>
          </p:cNvSpPr>
          <p:nvPr/>
        </p:nvSpPr>
        <p:spPr bwMode="auto">
          <a:xfrm>
            <a:off x="3783013" y="3292475"/>
            <a:ext cx="236537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5" name="Line 37"/>
          <p:cNvSpPr>
            <a:spLocks noChangeShapeType="1"/>
          </p:cNvSpPr>
          <p:nvPr/>
        </p:nvSpPr>
        <p:spPr bwMode="auto">
          <a:xfrm flipH="1">
            <a:off x="3932238" y="3560763"/>
            <a:ext cx="762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6" name="Line 38"/>
          <p:cNvSpPr>
            <a:spLocks noChangeShapeType="1"/>
          </p:cNvSpPr>
          <p:nvPr/>
        </p:nvSpPr>
        <p:spPr bwMode="auto">
          <a:xfrm>
            <a:off x="4021138" y="3549650"/>
            <a:ext cx="484187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7" name="Line 39"/>
          <p:cNvSpPr>
            <a:spLocks noChangeShapeType="1"/>
          </p:cNvSpPr>
          <p:nvPr/>
        </p:nvSpPr>
        <p:spPr bwMode="auto">
          <a:xfrm>
            <a:off x="3922713" y="3830638"/>
            <a:ext cx="288925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8" name="Line 40"/>
          <p:cNvSpPr>
            <a:spLocks noChangeShapeType="1"/>
          </p:cNvSpPr>
          <p:nvPr/>
        </p:nvSpPr>
        <p:spPr bwMode="auto">
          <a:xfrm flipH="1">
            <a:off x="3933825" y="4110038"/>
            <a:ext cx="269875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09" name="Line 41"/>
          <p:cNvSpPr>
            <a:spLocks noChangeShapeType="1"/>
          </p:cNvSpPr>
          <p:nvPr/>
        </p:nvSpPr>
        <p:spPr bwMode="auto">
          <a:xfrm>
            <a:off x="3944938" y="4400550"/>
            <a:ext cx="569912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0" name="Line 42"/>
          <p:cNvSpPr>
            <a:spLocks noChangeShapeType="1"/>
          </p:cNvSpPr>
          <p:nvPr/>
        </p:nvSpPr>
        <p:spPr bwMode="auto">
          <a:xfrm flipH="1">
            <a:off x="3625850" y="4389438"/>
            <a:ext cx="31115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1" name="Line 43"/>
          <p:cNvSpPr>
            <a:spLocks noChangeShapeType="1"/>
          </p:cNvSpPr>
          <p:nvPr/>
        </p:nvSpPr>
        <p:spPr bwMode="auto">
          <a:xfrm flipV="1">
            <a:off x="4538663" y="4281488"/>
            <a:ext cx="355600" cy="236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2" name="Line 44"/>
          <p:cNvSpPr>
            <a:spLocks noChangeShapeType="1"/>
          </p:cNvSpPr>
          <p:nvPr/>
        </p:nvSpPr>
        <p:spPr bwMode="auto">
          <a:xfrm flipV="1">
            <a:off x="4535488" y="4505325"/>
            <a:ext cx="247650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3" name="Line 45"/>
          <p:cNvSpPr>
            <a:spLocks noChangeShapeType="1"/>
          </p:cNvSpPr>
          <p:nvPr/>
        </p:nvSpPr>
        <p:spPr bwMode="auto">
          <a:xfrm flipH="1" flipV="1">
            <a:off x="3335338" y="4194175"/>
            <a:ext cx="2794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4" name="Line 46"/>
          <p:cNvSpPr>
            <a:spLocks noChangeShapeType="1"/>
          </p:cNvSpPr>
          <p:nvPr/>
        </p:nvSpPr>
        <p:spPr bwMode="auto">
          <a:xfrm>
            <a:off x="4814888" y="4495800"/>
            <a:ext cx="517525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5" name="Line 47"/>
          <p:cNvSpPr>
            <a:spLocks noChangeShapeType="1"/>
          </p:cNvSpPr>
          <p:nvPr/>
        </p:nvSpPr>
        <p:spPr bwMode="auto">
          <a:xfrm>
            <a:off x="5354638" y="4506913"/>
            <a:ext cx="119062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6" name="Line 48"/>
          <p:cNvSpPr>
            <a:spLocks noChangeShapeType="1"/>
          </p:cNvSpPr>
          <p:nvPr/>
        </p:nvSpPr>
        <p:spPr bwMode="auto">
          <a:xfrm flipH="1" flipV="1">
            <a:off x="3206750" y="3873500"/>
            <a:ext cx="128588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7" name="Line 49"/>
          <p:cNvSpPr>
            <a:spLocks noChangeShapeType="1"/>
          </p:cNvSpPr>
          <p:nvPr/>
        </p:nvSpPr>
        <p:spPr bwMode="auto">
          <a:xfrm flipH="1">
            <a:off x="3486150" y="3054350"/>
            <a:ext cx="374650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8" name="Line 50"/>
          <p:cNvSpPr>
            <a:spLocks noChangeShapeType="1"/>
          </p:cNvSpPr>
          <p:nvPr/>
        </p:nvSpPr>
        <p:spPr bwMode="auto">
          <a:xfrm flipH="1">
            <a:off x="3270250" y="3057525"/>
            <a:ext cx="236538" cy="277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619" name="Line 51"/>
          <p:cNvSpPr>
            <a:spLocks noChangeShapeType="1"/>
          </p:cNvSpPr>
          <p:nvPr/>
        </p:nvSpPr>
        <p:spPr bwMode="auto">
          <a:xfrm flipV="1">
            <a:off x="5341938" y="4197350"/>
            <a:ext cx="441325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97" grpId="0" animBg="1"/>
      <p:bldP spid="621598" grpId="0" animBg="1"/>
      <p:bldP spid="621604" grpId="0" animBg="1"/>
      <p:bldP spid="621605" grpId="0" animBg="1"/>
      <p:bldP spid="621606" grpId="0" animBg="1"/>
      <p:bldP spid="621607" grpId="0" animBg="1"/>
      <p:bldP spid="621608" grpId="0" animBg="1"/>
      <p:bldP spid="621609" grpId="0" animBg="1"/>
      <p:bldP spid="621610" grpId="0" animBg="1"/>
      <p:bldP spid="621611" grpId="0" animBg="1"/>
      <p:bldP spid="621612" grpId="0" animBg="1"/>
      <p:bldP spid="621613" grpId="0" animBg="1"/>
      <p:bldP spid="621614" grpId="0" animBg="1"/>
      <p:bldP spid="621615" grpId="0" animBg="1"/>
      <p:bldP spid="621616" grpId="0" animBg="1"/>
      <p:bldP spid="621617" grpId="0" animBg="1"/>
      <p:bldP spid="621618" grpId="0" animBg="1"/>
      <p:bldP spid="6216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R a n d o m   S e a r c h e s</a:t>
            </a:r>
          </a:p>
        </p:txBody>
      </p:sp>
      <p:sp>
        <p:nvSpPr>
          <p:cNvPr id="623619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90’s: the amazing efficiency of empirism!</a:t>
            </a:r>
          </a:p>
        </p:txBody>
      </p:sp>
      <p:grpSp>
        <p:nvGrpSpPr>
          <p:cNvPr id="623671" name="Group 55"/>
          <p:cNvGrpSpPr>
            <a:grpSpLocks/>
          </p:cNvGrpSpPr>
          <p:nvPr/>
        </p:nvGrpSpPr>
        <p:grpSpPr bwMode="auto">
          <a:xfrm>
            <a:off x="565150" y="1800225"/>
            <a:ext cx="2317750" cy="1679575"/>
            <a:chOff x="356" y="1134"/>
            <a:chExt cx="1460" cy="1058"/>
          </a:xfrm>
        </p:grpSpPr>
        <p:pic>
          <p:nvPicPr>
            <p:cNvPr id="623646" name="Picture 30"/>
            <p:cNvPicPr>
              <a:picLocks noChangeAspect="1" noChangeArrowheads="1"/>
            </p:cNvPicPr>
            <p:nvPr/>
          </p:nvPicPr>
          <p:blipFill>
            <a:blip r:embed="rId3">
              <a:lum bright="-24000" contrast="26000"/>
            </a:blip>
            <a:srcRect/>
            <a:stretch>
              <a:fillRect/>
            </a:stretch>
          </p:blipFill>
          <p:spPr bwMode="auto">
            <a:xfrm>
              <a:off x="356" y="1134"/>
              <a:ext cx="652" cy="80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47" name="Picture 3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02" y="1390"/>
              <a:ext cx="714" cy="80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</p:grpSp>
      <p:grpSp>
        <p:nvGrpSpPr>
          <p:cNvPr id="623667" name="Group 51"/>
          <p:cNvGrpSpPr>
            <a:grpSpLocks/>
          </p:cNvGrpSpPr>
          <p:nvPr/>
        </p:nvGrpSpPr>
        <p:grpSpPr bwMode="auto">
          <a:xfrm>
            <a:off x="3367088" y="2438400"/>
            <a:ext cx="5427662" cy="2578100"/>
            <a:chOff x="2025" y="1536"/>
            <a:chExt cx="3419" cy="1624"/>
          </a:xfrm>
        </p:grpSpPr>
        <p:pic>
          <p:nvPicPr>
            <p:cNvPr id="623654" name="Picture 38" descr="Cliché 2008-10-06 17-24-0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35" y="1536"/>
              <a:ext cx="554" cy="656"/>
            </a:xfrm>
            <a:prstGeom prst="rect">
              <a:avLst/>
            </a:prstGeom>
            <a:noFill/>
          </p:spPr>
        </p:pic>
        <p:pic>
          <p:nvPicPr>
            <p:cNvPr id="623655" name="Picture 39"/>
            <p:cNvPicPr>
              <a:picLocks noChangeAspect="1" noChangeArrowheads="1"/>
            </p:cNvPicPr>
            <p:nvPr/>
          </p:nvPicPr>
          <p:blipFill>
            <a:blip r:embed="rId6">
              <a:lum contrast="24000"/>
            </a:blip>
            <a:srcRect/>
            <a:stretch>
              <a:fillRect/>
            </a:stretch>
          </p:blipFill>
          <p:spPr bwMode="auto">
            <a:xfrm>
              <a:off x="4876" y="2323"/>
              <a:ext cx="568" cy="728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56" name="Picture 40" descr="Cliché 2008-10-06 17-28-0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25" y="2432"/>
              <a:ext cx="526" cy="728"/>
            </a:xfrm>
            <a:prstGeom prst="rect">
              <a:avLst/>
            </a:prstGeom>
            <a:noFill/>
          </p:spPr>
        </p:pic>
      </p:grpSp>
      <p:grpSp>
        <p:nvGrpSpPr>
          <p:cNvPr id="623668" name="Group 52"/>
          <p:cNvGrpSpPr>
            <a:grpSpLocks/>
          </p:cNvGrpSpPr>
          <p:nvPr/>
        </p:nvGrpSpPr>
        <p:grpSpPr bwMode="auto">
          <a:xfrm>
            <a:off x="3810000" y="4495800"/>
            <a:ext cx="4344988" cy="1905000"/>
            <a:chOff x="2400" y="2832"/>
            <a:chExt cx="2737" cy="1200"/>
          </a:xfrm>
        </p:grpSpPr>
        <p:pic>
          <p:nvPicPr>
            <p:cNvPr id="623660" name="Picture 4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00" y="3248"/>
              <a:ext cx="698" cy="78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61" name="Picture 4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52" y="3232"/>
              <a:ext cx="530" cy="78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62" name="Picture 4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060" y="2832"/>
              <a:ext cx="620" cy="78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63" name="Picture 4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337" y="3720"/>
              <a:ext cx="800" cy="261"/>
            </a:xfrm>
            <a:prstGeom prst="rect">
              <a:avLst/>
            </a:prstGeom>
            <a:noFill/>
          </p:spPr>
        </p:pic>
      </p:grpSp>
      <p:grpSp>
        <p:nvGrpSpPr>
          <p:cNvPr id="623666" name="Group 50"/>
          <p:cNvGrpSpPr>
            <a:grpSpLocks/>
          </p:cNvGrpSpPr>
          <p:nvPr/>
        </p:nvGrpSpPr>
        <p:grpSpPr bwMode="auto">
          <a:xfrm>
            <a:off x="361950" y="3429000"/>
            <a:ext cx="2454275" cy="2794000"/>
            <a:chOff x="228" y="2160"/>
            <a:chExt cx="1546" cy="1760"/>
          </a:xfrm>
        </p:grpSpPr>
        <p:pic>
          <p:nvPicPr>
            <p:cNvPr id="623648" name="Picture 3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28" y="2160"/>
              <a:ext cx="784" cy="78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49" name="Picture 3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134" y="2336"/>
              <a:ext cx="640" cy="82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65" name="Picture 49" descr="Cliché 2008-10-06 20-50-06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45" y="3136"/>
              <a:ext cx="667" cy="784"/>
            </a:xfrm>
            <a:prstGeom prst="rect">
              <a:avLst/>
            </a:prstGeom>
            <a:noFill/>
          </p:spPr>
        </p:pic>
      </p:grpSp>
      <p:grpSp>
        <p:nvGrpSpPr>
          <p:cNvPr id="623670" name="Group 54"/>
          <p:cNvGrpSpPr>
            <a:grpSpLocks/>
          </p:cNvGrpSpPr>
          <p:nvPr/>
        </p:nvGrpSpPr>
        <p:grpSpPr bwMode="auto">
          <a:xfrm>
            <a:off x="4413250" y="3695700"/>
            <a:ext cx="2724150" cy="1249363"/>
            <a:chOff x="2956" y="2328"/>
            <a:chExt cx="1716" cy="787"/>
          </a:xfrm>
        </p:grpSpPr>
        <p:pic>
          <p:nvPicPr>
            <p:cNvPr id="623664" name="Picture 48" descr="Cliché 2008-10-06 20-47-06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956" y="2328"/>
              <a:ext cx="592" cy="787"/>
            </a:xfrm>
            <a:prstGeom prst="rect">
              <a:avLst/>
            </a:prstGeom>
            <a:noFill/>
          </p:spPr>
        </p:pic>
        <p:pic>
          <p:nvPicPr>
            <p:cNvPr id="623669" name="Picture 5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760" y="2474"/>
              <a:ext cx="91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23674" name="Group 58"/>
          <p:cNvGrpSpPr>
            <a:grpSpLocks/>
          </p:cNvGrpSpPr>
          <p:nvPr/>
        </p:nvGrpSpPr>
        <p:grpSpPr bwMode="auto">
          <a:xfrm>
            <a:off x="2247900" y="1828800"/>
            <a:ext cx="6546850" cy="4451350"/>
            <a:chOff x="1416" y="1152"/>
            <a:chExt cx="4124" cy="2804"/>
          </a:xfrm>
        </p:grpSpPr>
        <p:pic>
          <p:nvPicPr>
            <p:cNvPr id="623651" name="Picture 3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416" y="3252"/>
              <a:ext cx="704" cy="70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53" name="Picture 37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879" y="1390"/>
              <a:ext cx="661" cy="817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57" name="Picture 4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420" y="1286"/>
              <a:ext cx="640" cy="78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23659" name="Picture 43" descr="Cliché 2008-10-06 17-37-23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984" y="1452"/>
              <a:ext cx="607" cy="784"/>
            </a:xfrm>
            <a:prstGeom prst="rect">
              <a:avLst/>
            </a:prstGeom>
            <a:noFill/>
          </p:spPr>
        </p:pic>
        <p:pic>
          <p:nvPicPr>
            <p:cNvPr id="623673" name="Picture 57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164" y="1152"/>
              <a:ext cx="664" cy="890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  M o t i o n   P l a n n i n g</a:t>
            </a:r>
            <a:endParaRPr lang="fr-FR" sz="3600" b="0"/>
          </a:p>
        </p:txBody>
      </p:sp>
      <p:sp>
        <p:nvSpPr>
          <p:cNvPr id="549891" name="Text Box 3"/>
          <p:cNvSpPr txBox="1">
            <a:spLocks noChangeArrowheads="1"/>
          </p:cNvSpPr>
          <p:nvPr/>
        </p:nvSpPr>
        <p:spPr bwMode="auto">
          <a:xfrm>
            <a:off x="3124200" y="3111500"/>
            <a:ext cx="39624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 b="1"/>
              <a:t>…and that works!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  M o t i o n   P l a n n i n g</a:t>
            </a:r>
            <a:endParaRPr lang="fr-FR" sz="3600" b="0"/>
          </a:p>
        </p:txBody>
      </p:sp>
      <p:sp>
        <p:nvSpPr>
          <p:cNvPr id="666627" name="Text Box 3"/>
          <p:cNvSpPr txBox="1">
            <a:spLocks noChangeArrowheads="1"/>
          </p:cNvSpPr>
          <p:nvPr/>
        </p:nvSpPr>
        <p:spPr bwMode="auto">
          <a:xfrm>
            <a:off x="3124200" y="3111500"/>
            <a:ext cx="39624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 b="1"/>
              <a:t>Pause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5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2175" y="2733675"/>
            <a:ext cx="3028950" cy="227488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461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0300" y="3124200"/>
            <a:ext cx="1016000" cy="13541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646154" name="Rectangle 10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566276" name="Text Box 4"/>
          <p:cNvSpPr txBox="1">
            <a:spLocks noChangeArrowheads="1"/>
          </p:cNvSpPr>
          <p:nvPr/>
        </p:nvSpPr>
        <p:spPr bwMode="auto">
          <a:xfrm>
            <a:off x="3124200" y="1219200"/>
            <a:ext cx="52070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90’s: rolling without sliding!</a:t>
            </a:r>
          </a:p>
        </p:txBody>
      </p:sp>
      <p:pic>
        <p:nvPicPr>
          <p:cNvPr id="566278" name="Picture 6" descr="car_soue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9438" y="2241550"/>
            <a:ext cx="3506787" cy="3549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580611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52070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90’s</a:t>
            </a:r>
          </a:p>
        </p:txBody>
      </p:sp>
      <p:sp>
        <p:nvSpPr>
          <p:cNvPr id="580612" name="Rectangle 4"/>
          <p:cNvSpPr>
            <a:spLocks noChangeArrowheads="1"/>
          </p:cNvSpPr>
          <p:nvPr/>
        </p:nvSpPr>
        <p:spPr bwMode="auto">
          <a:xfrm>
            <a:off x="2667000" y="2057400"/>
            <a:ext cx="6477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>
                <a:latin typeface="Courier" charset="0"/>
              </a:rPr>
              <a:t>Any admissible motion for the 3D mechanical system appears a collision-free path for a point in the Cspace</a:t>
            </a:r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endParaRPr kumimoji="1" lang="fr-FR" sz="2400" b="1" i="1">
              <a:latin typeface="Courier" charset="0"/>
            </a:endParaRPr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Holonomic systems: converse is </a:t>
            </a:r>
            <a:r>
              <a:rPr kumimoji="1" lang="fr-FR" sz="2400" b="1"/>
              <a:t>true</a:t>
            </a:r>
            <a:endParaRPr kumimoji="1" lang="fr-FR" sz="2400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endParaRPr kumimoji="1" lang="fr-FR" sz="2400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Nonholonomic ones: converse is </a:t>
            </a:r>
            <a:r>
              <a:rPr kumimoji="1" lang="fr-FR" sz="2400" b="1"/>
              <a:t>not true</a:t>
            </a:r>
            <a:endParaRPr kumimoji="1" lang="fr-FR" sz="2400" b="1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582659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52070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The 90’s: the car-like robot</a:t>
            </a:r>
          </a:p>
        </p:txBody>
      </p:sp>
      <p:pic>
        <p:nvPicPr>
          <p:cNvPr id="5826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200" y="4378325"/>
            <a:ext cx="1117600" cy="8080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8266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350" y="1625600"/>
            <a:ext cx="984250" cy="12446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8266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350" y="3006725"/>
            <a:ext cx="984250" cy="13033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58266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3" y="5276850"/>
            <a:ext cx="954087" cy="108585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sp>
        <p:nvSpPr>
          <p:cNvPr id="582669" name="Text Box 13"/>
          <p:cNvSpPr txBox="1">
            <a:spLocks noChangeArrowheads="1"/>
          </p:cNvSpPr>
          <p:nvPr/>
        </p:nvSpPr>
        <p:spPr bwMode="auto">
          <a:xfrm>
            <a:off x="2908300" y="5276850"/>
            <a:ext cx="5207000" cy="5175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b="1"/>
              <a:t>The number of maneuvers varies as the inverse of the square of the size of the free-space</a:t>
            </a:r>
          </a:p>
        </p:txBody>
      </p:sp>
      <p:pic>
        <p:nvPicPr>
          <p:cNvPr id="10" name="parkfilm05.avi">
            <a:hlinkClick r:id="" action="ppaction://media"/>
          </p:cNvPr>
          <p:cNvPicPr/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530600" y="2206625"/>
            <a:ext cx="3441700" cy="2581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Holonomy </a:t>
            </a:r>
            <a:r>
              <a:rPr lang="fr-FR" sz="2400" i="1"/>
              <a:t>versus</a:t>
            </a:r>
            <a:r>
              <a:rPr lang="fr-FR" sz="2400"/>
              <a:t> nonholonomy: an integrability question </a:t>
            </a:r>
          </a:p>
        </p:txBody>
      </p:sp>
      <p:grpSp>
        <p:nvGrpSpPr>
          <p:cNvPr id="644107" name="Group 11"/>
          <p:cNvGrpSpPr>
            <a:grpSpLocks/>
          </p:cNvGrpSpPr>
          <p:nvPr/>
        </p:nvGrpSpPr>
        <p:grpSpPr bwMode="auto">
          <a:xfrm>
            <a:off x="1358900" y="2236788"/>
            <a:ext cx="6705600" cy="1746250"/>
            <a:chOff x="856" y="1409"/>
            <a:chExt cx="4224" cy="1100"/>
          </a:xfrm>
        </p:grpSpPr>
        <p:pic>
          <p:nvPicPr>
            <p:cNvPr id="644108" name="Picture 12" descr="horl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56" y="1553"/>
              <a:ext cx="603" cy="585"/>
            </a:xfrm>
            <a:prstGeom prst="rect">
              <a:avLst/>
            </a:prstGeom>
            <a:noFill/>
          </p:spPr>
        </p:pic>
        <p:pic>
          <p:nvPicPr>
            <p:cNvPr id="644109" name="Picture 13" descr="car_souer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93" y="1409"/>
              <a:ext cx="1087" cy="1100"/>
            </a:xfrm>
            <a:prstGeom prst="rect">
              <a:avLst/>
            </a:prstGeom>
            <a:noFill/>
          </p:spPr>
        </p:pic>
      </p:grpSp>
      <p:grpSp>
        <p:nvGrpSpPr>
          <p:cNvPr id="644112" name="Group 16"/>
          <p:cNvGrpSpPr>
            <a:grpSpLocks/>
          </p:cNvGrpSpPr>
          <p:nvPr/>
        </p:nvGrpSpPr>
        <p:grpSpPr bwMode="auto">
          <a:xfrm>
            <a:off x="1292225" y="3832225"/>
            <a:ext cx="7180263" cy="828675"/>
            <a:chOff x="814" y="2414"/>
            <a:chExt cx="4523" cy="522"/>
          </a:xfrm>
        </p:grpSpPr>
        <p:graphicFrame>
          <p:nvGraphicFramePr>
            <p:cNvPr id="644113" name="Object 17"/>
            <p:cNvGraphicFramePr>
              <a:graphicFrameLocks noChangeAspect="1"/>
            </p:cNvGraphicFramePr>
            <p:nvPr/>
          </p:nvGraphicFramePr>
          <p:xfrm>
            <a:off x="814" y="2414"/>
            <a:ext cx="636" cy="450"/>
          </p:xfrm>
          <a:graphic>
            <a:graphicData uri="http://schemas.openxmlformats.org/presentationml/2006/ole">
              <p:oleObj spid="_x0000_s644113" name="Équation" r:id="rId6" imgW="520700" imgH="368300" progId="Equation.3">
                <p:embed/>
              </p:oleObj>
            </a:graphicData>
          </a:graphic>
        </p:graphicFrame>
        <p:graphicFrame>
          <p:nvGraphicFramePr>
            <p:cNvPr id="644114" name="Object 18"/>
            <p:cNvGraphicFramePr>
              <a:graphicFrameLocks noChangeAspect="1"/>
            </p:cNvGraphicFramePr>
            <p:nvPr/>
          </p:nvGraphicFramePr>
          <p:xfrm>
            <a:off x="3993" y="2744"/>
            <a:ext cx="1344" cy="192"/>
          </p:xfrm>
          <a:graphic>
            <a:graphicData uri="http://schemas.openxmlformats.org/presentationml/2006/ole">
              <p:oleObj spid="_x0000_s644114" name="Équation" r:id="rId7" imgW="1689100" imgH="241300" progId="Equation.3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400" b="0">
                <a:solidFill>
                  <a:schemeClr val="bg1"/>
                </a:solidFill>
              </a:rPr>
              <a:t/>
            </a:r>
            <a:br>
              <a:rPr lang="fr-FR" sz="2400" b="0">
                <a:solidFill>
                  <a:schemeClr val="bg1"/>
                </a:solidFill>
              </a:rPr>
            </a:br>
            <a:endParaRPr lang="fr-FR" sz="3600" b="0"/>
          </a:p>
        </p:txBody>
      </p:sp>
      <p:sp>
        <p:nvSpPr>
          <p:cNvPr id="733187" name="Text Box 3"/>
          <p:cNvSpPr txBox="1">
            <a:spLocks noChangeArrowheads="1"/>
          </p:cNvSpPr>
          <p:nvPr/>
        </p:nvSpPr>
        <p:spPr bwMode="auto">
          <a:xfrm>
            <a:off x="3176588" y="5497513"/>
            <a:ext cx="252412" cy="5889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lIns="100800" tIns="50400" rIns="100800" bIns="504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33189" name="Text Box 5"/>
          <p:cNvSpPr txBox="1">
            <a:spLocks noChangeArrowheads="1"/>
          </p:cNvSpPr>
          <p:nvPr/>
        </p:nvSpPr>
        <p:spPr bwMode="auto">
          <a:xfrm>
            <a:off x="3865563" y="5202238"/>
            <a:ext cx="2486025" cy="2841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lIns="100800" tIns="50400" rIns="100800" bIns="50400">
            <a:prstTxWarp prst="textNoShape">
              <a:avLst/>
            </a:prstTxWarp>
            <a:spAutoFit/>
          </a:bodyPr>
          <a:lstStyle/>
          <a:p>
            <a:r>
              <a:rPr lang="fr-FR" sz="1200" b="1"/>
              <a:t>Toyota, Expo Aichi, Japon 2005</a:t>
            </a:r>
          </a:p>
        </p:txBody>
      </p:sp>
      <p:pic>
        <p:nvPicPr>
          <p:cNvPr id="733192" name="Picture 8" descr="/Users/jpl/Desktop/Films-Boulot/Toyota/welcome_show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078038"/>
            <a:ext cx="4064000" cy="3048000"/>
          </a:xfrm>
          <a:prstGeom prst="rect">
            <a:avLst/>
          </a:prstGeom>
          <a:noFill/>
        </p:spPr>
      </p:pic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3124200" y="1143000"/>
            <a:ext cx="2767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From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Automaton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…</a:t>
            </a:r>
            <a:endParaRPr lang="fr-FR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" fill="hold"/>
                                        <p:tgtEl>
                                          <p:spTgt spid="733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331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33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33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319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76867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Holonomy </a:t>
            </a:r>
            <a:r>
              <a:rPr lang="fr-FR" sz="2400" i="1"/>
              <a:t>versus</a:t>
            </a:r>
            <a:r>
              <a:rPr lang="fr-FR" sz="2400"/>
              <a:t> nonholonomy: an integrability question </a:t>
            </a:r>
          </a:p>
        </p:txBody>
      </p:sp>
      <p:grpSp>
        <p:nvGrpSpPr>
          <p:cNvPr id="676868" name="Group 4"/>
          <p:cNvGrpSpPr>
            <a:grpSpLocks/>
          </p:cNvGrpSpPr>
          <p:nvPr/>
        </p:nvGrpSpPr>
        <p:grpSpPr bwMode="auto">
          <a:xfrm>
            <a:off x="1358900" y="2236788"/>
            <a:ext cx="6705600" cy="1746250"/>
            <a:chOff x="856" y="1409"/>
            <a:chExt cx="4224" cy="1100"/>
          </a:xfrm>
        </p:grpSpPr>
        <p:pic>
          <p:nvPicPr>
            <p:cNvPr id="676869" name="Picture 5" descr="horl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6" y="1553"/>
              <a:ext cx="603" cy="585"/>
            </a:xfrm>
            <a:prstGeom prst="rect">
              <a:avLst/>
            </a:prstGeom>
            <a:noFill/>
          </p:spPr>
        </p:pic>
        <p:pic>
          <p:nvPicPr>
            <p:cNvPr id="676870" name="Picture 6" descr="car_souere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93" y="1409"/>
              <a:ext cx="1087" cy="1100"/>
            </a:xfrm>
            <a:prstGeom prst="rect">
              <a:avLst/>
            </a:prstGeom>
            <a:noFill/>
          </p:spPr>
        </p:pic>
      </p:grpSp>
      <p:grpSp>
        <p:nvGrpSpPr>
          <p:cNvPr id="676871" name="Group 7"/>
          <p:cNvGrpSpPr>
            <a:grpSpLocks/>
          </p:cNvGrpSpPr>
          <p:nvPr/>
        </p:nvGrpSpPr>
        <p:grpSpPr bwMode="auto">
          <a:xfrm>
            <a:off x="1292225" y="3832225"/>
            <a:ext cx="7180263" cy="828675"/>
            <a:chOff x="814" y="2414"/>
            <a:chExt cx="4523" cy="522"/>
          </a:xfrm>
        </p:grpSpPr>
        <p:graphicFrame>
          <p:nvGraphicFramePr>
            <p:cNvPr id="676872" name="Object 8"/>
            <p:cNvGraphicFramePr>
              <a:graphicFrameLocks noChangeAspect="1"/>
            </p:cNvGraphicFramePr>
            <p:nvPr/>
          </p:nvGraphicFramePr>
          <p:xfrm>
            <a:off x="814" y="2414"/>
            <a:ext cx="636" cy="450"/>
          </p:xfrm>
          <a:graphic>
            <a:graphicData uri="http://schemas.openxmlformats.org/presentationml/2006/ole">
              <p:oleObj spid="_x0000_s676872" name="Équation" r:id="rId7" imgW="520700" imgH="368300" progId="Equation.3">
                <p:embed/>
              </p:oleObj>
            </a:graphicData>
          </a:graphic>
        </p:graphicFrame>
        <p:graphicFrame>
          <p:nvGraphicFramePr>
            <p:cNvPr id="676873" name="Object 9"/>
            <p:cNvGraphicFramePr>
              <a:graphicFrameLocks noChangeAspect="1"/>
            </p:cNvGraphicFramePr>
            <p:nvPr/>
          </p:nvGraphicFramePr>
          <p:xfrm>
            <a:off x="3993" y="2744"/>
            <a:ext cx="1344" cy="192"/>
          </p:xfrm>
          <a:graphic>
            <a:graphicData uri="http://schemas.openxmlformats.org/presentationml/2006/ole">
              <p:oleObj spid="_x0000_s676873" name="Équation" r:id="rId8" imgW="1689100" imgH="241300" progId="Equation.3">
                <p:embed/>
              </p:oleObj>
            </a:graphicData>
          </a:graphic>
        </p:graphicFrame>
      </p:grpSp>
      <p:sp>
        <p:nvSpPr>
          <p:cNvPr id="676875" name="Rectangle 11"/>
          <p:cNvSpPr>
            <a:spLocks noChangeArrowheads="1"/>
          </p:cNvSpPr>
          <p:nvPr/>
        </p:nvSpPr>
        <p:spPr bwMode="auto">
          <a:xfrm>
            <a:off x="6478588" y="5151438"/>
            <a:ext cx="2209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r>
              <a:rPr lang="fr-FR" sz="1400"/>
              <a:t>Not integrable</a:t>
            </a:r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r>
              <a:rPr lang="fr-FR" sz="1400"/>
              <a:t>Dim(Reachable(q))=3</a:t>
            </a:r>
          </a:p>
        </p:txBody>
      </p:sp>
      <p:grpSp>
        <p:nvGrpSpPr>
          <p:cNvPr id="676877" name="Group 13"/>
          <p:cNvGrpSpPr>
            <a:grpSpLocks/>
          </p:cNvGrpSpPr>
          <p:nvPr/>
        </p:nvGrpSpPr>
        <p:grpSpPr bwMode="auto">
          <a:xfrm>
            <a:off x="1160463" y="4670425"/>
            <a:ext cx="3541712" cy="1901825"/>
            <a:chOff x="731" y="2942"/>
            <a:chExt cx="2231" cy="1198"/>
          </a:xfrm>
        </p:grpSpPr>
        <p:pic>
          <p:nvPicPr>
            <p:cNvPr id="676878" name="Picture 14" descr="Montre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41" y="2942"/>
              <a:ext cx="1521" cy="1102"/>
            </a:xfrm>
            <a:prstGeom prst="rect">
              <a:avLst/>
            </a:prstGeom>
            <a:noFill/>
          </p:spPr>
        </p:pic>
        <p:grpSp>
          <p:nvGrpSpPr>
            <p:cNvPr id="676879" name="Group 15"/>
            <p:cNvGrpSpPr>
              <a:grpSpLocks/>
            </p:cNvGrpSpPr>
            <p:nvPr/>
          </p:nvGrpSpPr>
          <p:grpSpPr bwMode="auto">
            <a:xfrm>
              <a:off x="731" y="3181"/>
              <a:ext cx="966" cy="959"/>
              <a:chOff x="4108" y="1400"/>
              <a:chExt cx="1388" cy="1302"/>
            </a:xfrm>
          </p:grpSpPr>
          <p:pic>
            <p:nvPicPr>
              <p:cNvPr id="676880" name="Picture 16" descr="horlo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376" y="1400"/>
                <a:ext cx="803" cy="779"/>
              </a:xfrm>
              <a:prstGeom prst="rect">
                <a:avLst/>
              </a:prstGeom>
              <a:noFill/>
            </p:spPr>
          </p:pic>
          <p:sp>
            <p:nvSpPr>
              <p:cNvPr id="676881" name="Line 17"/>
              <p:cNvSpPr>
                <a:spLocks noChangeShapeType="1"/>
              </p:cNvSpPr>
              <p:nvPr/>
            </p:nvSpPr>
            <p:spPr bwMode="auto">
              <a:xfrm>
                <a:off x="4684" y="1596"/>
                <a:ext cx="88" cy="184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82" name="Line 18"/>
              <p:cNvSpPr>
                <a:spLocks noChangeShapeType="1"/>
              </p:cNvSpPr>
              <p:nvPr/>
            </p:nvSpPr>
            <p:spPr bwMode="auto">
              <a:xfrm flipV="1">
                <a:off x="4768" y="1712"/>
                <a:ext cx="280" cy="48"/>
              </a:xfrm>
              <a:prstGeom prst="line">
                <a:avLst/>
              </a:prstGeom>
              <a:noFill/>
              <a:ln w="635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83" name="Text Box 19"/>
              <p:cNvSpPr txBox="1">
                <a:spLocks noChangeArrowheads="1"/>
              </p:cNvSpPr>
              <p:nvPr/>
            </p:nvSpPr>
            <p:spPr bwMode="auto">
              <a:xfrm>
                <a:off x="4108" y="2251"/>
                <a:ext cx="1388" cy="451"/>
              </a:xfrm>
              <a:prstGeom prst="rect">
                <a:avLst/>
              </a:prstGeom>
              <a:noFill/>
              <a:ln w="9525" cap="rnd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100800" tIns="50400" rIns="100800" bIns="5040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/>
                  <a:t>The time that will</a:t>
                </a:r>
              </a:p>
              <a:p>
                <a:r>
                  <a:rPr lang="fr-FR" sz="1400"/>
                  <a:t>never happen!!!</a:t>
                </a:r>
              </a:p>
            </p:txBody>
          </p:sp>
          <p:sp>
            <p:nvSpPr>
              <p:cNvPr id="676884" name="Line 20"/>
              <p:cNvSpPr>
                <a:spLocks noChangeShapeType="1"/>
              </p:cNvSpPr>
              <p:nvPr/>
            </p:nvSpPr>
            <p:spPr bwMode="auto">
              <a:xfrm>
                <a:off x="4772" y="1588"/>
                <a:ext cx="0" cy="18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885" name="Line 21"/>
              <p:cNvSpPr>
                <a:spLocks noChangeShapeType="1"/>
              </p:cNvSpPr>
              <p:nvPr/>
            </p:nvSpPr>
            <p:spPr bwMode="auto">
              <a:xfrm>
                <a:off x="4768" y="1768"/>
                <a:ext cx="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76886" name="Freeform 22"/>
            <p:cNvSpPr>
              <a:spLocks/>
            </p:cNvSpPr>
            <p:nvPr/>
          </p:nvSpPr>
          <p:spPr bwMode="auto">
            <a:xfrm>
              <a:off x="1480" y="3624"/>
              <a:ext cx="816" cy="227"/>
            </a:xfrm>
            <a:custGeom>
              <a:avLst/>
              <a:gdLst/>
              <a:ahLst/>
              <a:cxnLst>
                <a:cxn ang="0">
                  <a:pos x="816" y="0"/>
                </a:cxn>
                <a:cxn ang="0">
                  <a:pos x="664" y="168"/>
                </a:cxn>
                <a:cxn ang="0">
                  <a:pos x="276" y="224"/>
                </a:cxn>
                <a:cxn ang="0">
                  <a:pos x="0" y="152"/>
                </a:cxn>
              </a:cxnLst>
              <a:rect l="0" t="0" r="r" b="b"/>
              <a:pathLst>
                <a:path w="816" h="227">
                  <a:moveTo>
                    <a:pt x="816" y="0"/>
                  </a:moveTo>
                  <a:cubicBezTo>
                    <a:pt x="785" y="65"/>
                    <a:pt x="754" y="131"/>
                    <a:pt x="664" y="168"/>
                  </a:cubicBezTo>
                  <a:cubicBezTo>
                    <a:pt x="574" y="205"/>
                    <a:pt x="387" y="227"/>
                    <a:pt x="276" y="224"/>
                  </a:cubicBezTo>
                  <a:cubicBezTo>
                    <a:pt x="165" y="221"/>
                    <a:pt x="82" y="186"/>
                    <a:pt x="0" y="152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olid"/>
              <a:round/>
              <a:headEnd type="oval" w="sm" len="sm"/>
              <a:tailEnd type="stealth" w="med" len="med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76887" name="Picture 23" descr="/Users/jpl/Desktop/exposes/exposes2008/Laumond-LAAS-40ieme/Montre.mp4">
            <a:hlinkClick r:id="" action="ppaction://media"/>
          </p:cNvPr>
          <p:cNvPicPr/>
          <p:nvPr>
            <a:vide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844800" y="3022600"/>
            <a:ext cx="2236788" cy="16779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688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68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68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688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588803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Small-time controllability </a:t>
            </a:r>
          </a:p>
        </p:txBody>
      </p:sp>
      <p:grpSp>
        <p:nvGrpSpPr>
          <p:cNvPr id="588817" name="Group 17"/>
          <p:cNvGrpSpPr>
            <a:grpSpLocks/>
          </p:cNvGrpSpPr>
          <p:nvPr/>
        </p:nvGrpSpPr>
        <p:grpSpPr bwMode="auto">
          <a:xfrm>
            <a:off x="3810000" y="2971800"/>
            <a:ext cx="2209800" cy="1676400"/>
            <a:chOff x="480" y="2738"/>
            <a:chExt cx="1392" cy="1056"/>
          </a:xfrm>
        </p:grpSpPr>
        <p:sp>
          <p:nvSpPr>
            <p:cNvPr id="588818" name="Oval 18"/>
            <p:cNvSpPr>
              <a:spLocks noChangeArrowheads="1"/>
            </p:cNvSpPr>
            <p:nvPr/>
          </p:nvSpPr>
          <p:spPr bwMode="auto">
            <a:xfrm>
              <a:off x="480" y="2738"/>
              <a:ext cx="1392" cy="1056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819" name="Oval 19"/>
            <p:cNvSpPr>
              <a:spLocks noChangeArrowheads="1"/>
            </p:cNvSpPr>
            <p:nvPr/>
          </p:nvSpPr>
          <p:spPr bwMode="auto">
            <a:xfrm>
              <a:off x="1200" y="3264"/>
              <a:ext cx="48" cy="4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8820" name="Oval 20"/>
          <p:cNvSpPr>
            <a:spLocks noChangeArrowheads="1"/>
          </p:cNvSpPr>
          <p:nvPr/>
        </p:nvSpPr>
        <p:spPr bwMode="auto">
          <a:xfrm>
            <a:off x="4343400" y="3581400"/>
            <a:ext cx="1219200" cy="533400"/>
          </a:xfrm>
          <a:prstGeom prst="ellipse">
            <a:avLst/>
          </a:prstGeom>
          <a:solidFill>
            <a:srgbClr val="00FFFF">
              <a:alpha val="50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8821" name="Oval 21"/>
          <p:cNvSpPr>
            <a:spLocks noChangeArrowheads="1"/>
          </p:cNvSpPr>
          <p:nvPr/>
        </p:nvSpPr>
        <p:spPr bwMode="auto">
          <a:xfrm>
            <a:off x="4724400" y="38100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8822" name="Freeform 22"/>
          <p:cNvSpPr>
            <a:spLocks/>
          </p:cNvSpPr>
          <p:nvPr/>
        </p:nvSpPr>
        <p:spPr bwMode="auto">
          <a:xfrm>
            <a:off x="4419600" y="3276600"/>
            <a:ext cx="773113" cy="571500"/>
          </a:xfrm>
          <a:custGeom>
            <a:avLst/>
            <a:gdLst/>
            <a:ahLst/>
            <a:cxnLst>
              <a:cxn ang="0">
                <a:pos x="344" y="360"/>
              </a:cxn>
              <a:cxn ang="0">
                <a:pos x="440" y="72"/>
              </a:cxn>
              <a:cxn ang="0">
                <a:pos x="56" y="24"/>
              </a:cxn>
              <a:cxn ang="0">
                <a:pos x="104" y="216"/>
              </a:cxn>
              <a:cxn ang="0">
                <a:pos x="200" y="360"/>
              </a:cxn>
            </a:cxnLst>
            <a:rect l="0" t="0" r="r" b="b"/>
            <a:pathLst>
              <a:path w="488" h="360">
                <a:moveTo>
                  <a:pt x="344" y="360"/>
                </a:moveTo>
                <a:cubicBezTo>
                  <a:pt x="416" y="244"/>
                  <a:pt x="488" y="128"/>
                  <a:pt x="440" y="72"/>
                </a:cubicBezTo>
                <a:cubicBezTo>
                  <a:pt x="392" y="16"/>
                  <a:pt x="112" y="0"/>
                  <a:pt x="56" y="24"/>
                </a:cubicBezTo>
                <a:cubicBezTo>
                  <a:pt x="0" y="48"/>
                  <a:pt x="80" y="160"/>
                  <a:pt x="104" y="216"/>
                </a:cubicBezTo>
                <a:cubicBezTo>
                  <a:pt x="128" y="272"/>
                  <a:pt x="184" y="336"/>
                  <a:pt x="200" y="3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8823" name="Oval 23"/>
          <p:cNvSpPr>
            <a:spLocks noChangeArrowheads="1"/>
          </p:cNvSpPr>
          <p:nvPr/>
        </p:nvSpPr>
        <p:spPr bwMode="auto">
          <a:xfrm>
            <a:off x="4953000" y="3806825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8824" name="Oval 24"/>
          <p:cNvSpPr>
            <a:spLocks noChangeArrowheads="1"/>
          </p:cNvSpPr>
          <p:nvPr/>
        </p:nvSpPr>
        <p:spPr bwMode="auto">
          <a:xfrm>
            <a:off x="4267200" y="41148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8825" name="Freeform 25"/>
          <p:cNvSpPr>
            <a:spLocks/>
          </p:cNvSpPr>
          <p:nvPr/>
        </p:nvSpPr>
        <p:spPr bwMode="auto">
          <a:xfrm>
            <a:off x="3898900" y="3810000"/>
            <a:ext cx="1206500" cy="1016000"/>
          </a:xfrm>
          <a:custGeom>
            <a:avLst/>
            <a:gdLst/>
            <a:ahLst/>
            <a:cxnLst>
              <a:cxn ang="0">
                <a:pos x="680" y="0"/>
              </a:cxn>
              <a:cxn ang="0">
                <a:pos x="680" y="288"/>
              </a:cxn>
              <a:cxn ang="0">
                <a:pos x="200" y="624"/>
              </a:cxn>
              <a:cxn ang="0">
                <a:pos x="8" y="384"/>
              </a:cxn>
              <a:cxn ang="0">
                <a:pos x="248" y="192"/>
              </a:cxn>
            </a:cxnLst>
            <a:rect l="0" t="0" r="r" b="b"/>
            <a:pathLst>
              <a:path w="760" h="640">
                <a:moveTo>
                  <a:pt x="680" y="0"/>
                </a:moveTo>
                <a:cubicBezTo>
                  <a:pt x="720" y="92"/>
                  <a:pt x="760" y="184"/>
                  <a:pt x="680" y="288"/>
                </a:cubicBezTo>
                <a:cubicBezTo>
                  <a:pt x="600" y="392"/>
                  <a:pt x="312" y="608"/>
                  <a:pt x="200" y="624"/>
                </a:cubicBezTo>
                <a:cubicBezTo>
                  <a:pt x="88" y="640"/>
                  <a:pt x="0" y="456"/>
                  <a:pt x="8" y="384"/>
                </a:cubicBezTo>
                <a:cubicBezTo>
                  <a:pt x="16" y="312"/>
                  <a:pt x="132" y="252"/>
                  <a:pt x="248" y="19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0800" tIns="50400" rIns="100800" bIns="50400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8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8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8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20" grpId="0" animBg="1"/>
      <p:bldP spid="588821" grpId="0" animBg="1"/>
      <p:bldP spid="588822" grpId="0" animBg="1"/>
      <p:bldP spid="588824" grpId="0" animBg="1"/>
      <p:bldP spid="5888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590851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Small-time controllability </a:t>
            </a:r>
          </a:p>
        </p:txBody>
      </p:sp>
      <p:grpSp>
        <p:nvGrpSpPr>
          <p:cNvPr id="590861" name="Group 13"/>
          <p:cNvGrpSpPr>
            <a:grpSpLocks/>
          </p:cNvGrpSpPr>
          <p:nvPr/>
        </p:nvGrpSpPr>
        <p:grpSpPr bwMode="auto">
          <a:xfrm>
            <a:off x="5035550" y="2895600"/>
            <a:ext cx="1879600" cy="1520825"/>
            <a:chOff x="432" y="960"/>
            <a:chExt cx="1392" cy="1056"/>
          </a:xfrm>
        </p:grpSpPr>
        <p:sp>
          <p:nvSpPr>
            <p:cNvPr id="590862" name="Oval 14"/>
            <p:cNvSpPr>
              <a:spLocks noChangeArrowheads="1"/>
            </p:cNvSpPr>
            <p:nvPr/>
          </p:nvSpPr>
          <p:spPr bwMode="auto">
            <a:xfrm>
              <a:off x="432" y="960"/>
              <a:ext cx="1392" cy="1056"/>
            </a:xfrm>
            <a:prstGeom prst="ellipse">
              <a:avLst/>
            </a:prstGeom>
            <a:solidFill>
              <a:srgbClr val="FFFF00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63" name="Oval 15"/>
            <p:cNvSpPr>
              <a:spLocks noChangeArrowheads="1"/>
            </p:cNvSpPr>
            <p:nvPr/>
          </p:nvSpPr>
          <p:spPr bwMode="auto">
            <a:xfrm>
              <a:off x="576" y="1248"/>
              <a:ext cx="1056" cy="480"/>
            </a:xfrm>
            <a:prstGeom prst="ellipse">
              <a:avLst/>
            </a:prstGeom>
            <a:solidFill>
              <a:srgbClr val="00FFFF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64" name="Freeform 16"/>
            <p:cNvSpPr>
              <a:spLocks/>
            </p:cNvSpPr>
            <p:nvPr/>
          </p:nvSpPr>
          <p:spPr bwMode="auto">
            <a:xfrm>
              <a:off x="528" y="1064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0865" name="Group 17"/>
          <p:cNvGrpSpPr>
            <a:grpSpLocks/>
          </p:cNvGrpSpPr>
          <p:nvPr/>
        </p:nvGrpSpPr>
        <p:grpSpPr bwMode="auto">
          <a:xfrm rot="10091917">
            <a:off x="4452938" y="3379788"/>
            <a:ext cx="1360487" cy="760412"/>
            <a:chOff x="432" y="960"/>
            <a:chExt cx="1392" cy="1056"/>
          </a:xfrm>
        </p:grpSpPr>
        <p:sp>
          <p:nvSpPr>
            <p:cNvPr id="590866" name="Oval 18"/>
            <p:cNvSpPr>
              <a:spLocks noChangeArrowheads="1"/>
            </p:cNvSpPr>
            <p:nvPr/>
          </p:nvSpPr>
          <p:spPr bwMode="auto">
            <a:xfrm>
              <a:off x="432" y="960"/>
              <a:ext cx="1392" cy="1056"/>
            </a:xfrm>
            <a:prstGeom prst="ellipse">
              <a:avLst/>
            </a:prstGeom>
            <a:solidFill>
              <a:srgbClr val="FFFF00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67" name="Oval 19"/>
            <p:cNvSpPr>
              <a:spLocks noChangeArrowheads="1"/>
            </p:cNvSpPr>
            <p:nvPr/>
          </p:nvSpPr>
          <p:spPr bwMode="auto">
            <a:xfrm>
              <a:off x="576" y="1248"/>
              <a:ext cx="1056" cy="480"/>
            </a:xfrm>
            <a:prstGeom prst="ellipse">
              <a:avLst/>
            </a:prstGeom>
            <a:solidFill>
              <a:srgbClr val="00FFFF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68" name="Freeform 20"/>
            <p:cNvSpPr>
              <a:spLocks/>
            </p:cNvSpPr>
            <p:nvPr/>
          </p:nvSpPr>
          <p:spPr bwMode="auto">
            <a:xfrm>
              <a:off x="528" y="1064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0869" name="Group 21"/>
          <p:cNvGrpSpPr>
            <a:grpSpLocks/>
          </p:cNvGrpSpPr>
          <p:nvPr/>
        </p:nvGrpSpPr>
        <p:grpSpPr bwMode="auto">
          <a:xfrm rot="-7948165">
            <a:off x="5588794" y="3255169"/>
            <a:ext cx="2005013" cy="1425575"/>
            <a:chOff x="432" y="960"/>
            <a:chExt cx="1392" cy="1056"/>
          </a:xfrm>
        </p:grpSpPr>
        <p:sp>
          <p:nvSpPr>
            <p:cNvPr id="590870" name="Oval 22"/>
            <p:cNvSpPr>
              <a:spLocks noChangeArrowheads="1"/>
            </p:cNvSpPr>
            <p:nvPr/>
          </p:nvSpPr>
          <p:spPr bwMode="auto">
            <a:xfrm>
              <a:off x="432" y="960"/>
              <a:ext cx="1392" cy="1056"/>
            </a:xfrm>
            <a:prstGeom prst="ellipse">
              <a:avLst/>
            </a:prstGeom>
            <a:solidFill>
              <a:srgbClr val="FFFF00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71" name="Oval 23"/>
            <p:cNvSpPr>
              <a:spLocks noChangeArrowheads="1"/>
            </p:cNvSpPr>
            <p:nvPr/>
          </p:nvSpPr>
          <p:spPr bwMode="auto">
            <a:xfrm>
              <a:off x="576" y="1248"/>
              <a:ext cx="1056" cy="480"/>
            </a:xfrm>
            <a:prstGeom prst="ellipse">
              <a:avLst/>
            </a:prstGeom>
            <a:solidFill>
              <a:srgbClr val="00FFFF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72" name="Freeform 24"/>
            <p:cNvSpPr>
              <a:spLocks/>
            </p:cNvSpPr>
            <p:nvPr/>
          </p:nvSpPr>
          <p:spPr bwMode="auto">
            <a:xfrm>
              <a:off x="528" y="1064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0873" name="Group 25"/>
          <p:cNvGrpSpPr>
            <a:grpSpLocks/>
          </p:cNvGrpSpPr>
          <p:nvPr/>
        </p:nvGrpSpPr>
        <p:grpSpPr bwMode="auto">
          <a:xfrm>
            <a:off x="6656388" y="4002088"/>
            <a:ext cx="1230312" cy="760412"/>
            <a:chOff x="432" y="960"/>
            <a:chExt cx="1392" cy="1056"/>
          </a:xfrm>
        </p:grpSpPr>
        <p:sp>
          <p:nvSpPr>
            <p:cNvPr id="590874" name="Oval 26"/>
            <p:cNvSpPr>
              <a:spLocks noChangeArrowheads="1"/>
            </p:cNvSpPr>
            <p:nvPr/>
          </p:nvSpPr>
          <p:spPr bwMode="auto">
            <a:xfrm>
              <a:off x="432" y="960"/>
              <a:ext cx="1392" cy="1056"/>
            </a:xfrm>
            <a:prstGeom prst="ellipse">
              <a:avLst/>
            </a:prstGeom>
            <a:solidFill>
              <a:srgbClr val="FFFF00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75" name="Oval 27"/>
            <p:cNvSpPr>
              <a:spLocks noChangeArrowheads="1"/>
            </p:cNvSpPr>
            <p:nvPr/>
          </p:nvSpPr>
          <p:spPr bwMode="auto">
            <a:xfrm>
              <a:off x="576" y="1248"/>
              <a:ext cx="1056" cy="480"/>
            </a:xfrm>
            <a:prstGeom prst="ellipse">
              <a:avLst/>
            </a:prstGeom>
            <a:solidFill>
              <a:srgbClr val="00FFFF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76" name="Freeform 28"/>
            <p:cNvSpPr>
              <a:spLocks/>
            </p:cNvSpPr>
            <p:nvPr/>
          </p:nvSpPr>
          <p:spPr bwMode="auto">
            <a:xfrm>
              <a:off x="528" y="1064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0877" name="Group 29"/>
          <p:cNvGrpSpPr>
            <a:grpSpLocks/>
          </p:cNvGrpSpPr>
          <p:nvPr/>
        </p:nvGrpSpPr>
        <p:grpSpPr bwMode="auto">
          <a:xfrm rot="7339816">
            <a:off x="6905625" y="4102101"/>
            <a:ext cx="2351087" cy="906462"/>
            <a:chOff x="432" y="960"/>
            <a:chExt cx="1392" cy="1056"/>
          </a:xfrm>
        </p:grpSpPr>
        <p:sp>
          <p:nvSpPr>
            <p:cNvPr id="590878" name="Oval 30"/>
            <p:cNvSpPr>
              <a:spLocks noChangeArrowheads="1"/>
            </p:cNvSpPr>
            <p:nvPr/>
          </p:nvSpPr>
          <p:spPr bwMode="auto">
            <a:xfrm>
              <a:off x="432" y="960"/>
              <a:ext cx="1392" cy="1056"/>
            </a:xfrm>
            <a:prstGeom prst="ellipse">
              <a:avLst/>
            </a:prstGeom>
            <a:solidFill>
              <a:srgbClr val="FFFF00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79" name="Oval 31"/>
            <p:cNvSpPr>
              <a:spLocks noChangeArrowheads="1"/>
            </p:cNvSpPr>
            <p:nvPr/>
          </p:nvSpPr>
          <p:spPr bwMode="auto">
            <a:xfrm>
              <a:off x="576" y="1248"/>
              <a:ext cx="1056" cy="480"/>
            </a:xfrm>
            <a:prstGeom prst="ellipse">
              <a:avLst/>
            </a:prstGeom>
            <a:solidFill>
              <a:srgbClr val="00FFFF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80" name="Freeform 32"/>
            <p:cNvSpPr>
              <a:spLocks/>
            </p:cNvSpPr>
            <p:nvPr/>
          </p:nvSpPr>
          <p:spPr bwMode="auto">
            <a:xfrm>
              <a:off x="528" y="1064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0881" name="Group 33"/>
          <p:cNvGrpSpPr>
            <a:grpSpLocks/>
          </p:cNvGrpSpPr>
          <p:nvPr/>
        </p:nvGrpSpPr>
        <p:grpSpPr bwMode="auto">
          <a:xfrm rot="14181969">
            <a:off x="6934200" y="4233863"/>
            <a:ext cx="1452563" cy="712787"/>
            <a:chOff x="432" y="960"/>
            <a:chExt cx="1392" cy="1056"/>
          </a:xfrm>
        </p:grpSpPr>
        <p:sp>
          <p:nvSpPr>
            <p:cNvPr id="590882" name="Oval 34"/>
            <p:cNvSpPr>
              <a:spLocks noChangeArrowheads="1"/>
            </p:cNvSpPr>
            <p:nvPr/>
          </p:nvSpPr>
          <p:spPr bwMode="auto">
            <a:xfrm>
              <a:off x="432" y="960"/>
              <a:ext cx="1392" cy="1056"/>
            </a:xfrm>
            <a:prstGeom prst="ellipse">
              <a:avLst/>
            </a:prstGeom>
            <a:solidFill>
              <a:srgbClr val="FFFF00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83" name="Oval 35"/>
            <p:cNvSpPr>
              <a:spLocks noChangeArrowheads="1"/>
            </p:cNvSpPr>
            <p:nvPr/>
          </p:nvSpPr>
          <p:spPr bwMode="auto">
            <a:xfrm>
              <a:off x="576" y="1248"/>
              <a:ext cx="1056" cy="480"/>
            </a:xfrm>
            <a:prstGeom prst="ellipse">
              <a:avLst/>
            </a:prstGeom>
            <a:solidFill>
              <a:srgbClr val="00FFFF">
                <a:alpha val="39999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84" name="Freeform 36"/>
            <p:cNvSpPr>
              <a:spLocks/>
            </p:cNvSpPr>
            <p:nvPr/>
          </p:nvSpPr>
          <p:spPr bwMode="auto">
            <a:xfrm>
              <a:off x="528" y="1064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0885" name="Group 37"/>
          <p:cNvGrpSpPr>
            <a:grpSpLocks/>
          </p:cNvGrpSpPr>
          <p:nvPr/>
        </p:nvGrpSpPr>
        <p:grpSpPr bwMode="auto">
          <a:xfrm>
            <a:off x="2743200" y="1892300"/>
            <a:ext cx="5486400" cy="3975100"/>
            <a:chOff x="1728" y="1192"/>
            <a:chExt cx="3456" cy="2504"/>
          </a:xfrm>
        </p:grpSpPr>
        <p:sp>
          <p:nvSpPr>
            <p:cNvPr id="590886" name="Freeform 38"/>
            <p:cNvSpPr>
              <a:spLocks/>
            </p:cNvSpPr>
            <p:nvPr/>
          </p:nvSpPr>
          <p:spPr bwMode="auto">
            <a:xfrm>
              <a:off x="1728" y="2496"/>
              <a:ext cx="2736" cy="1200"/>
            </a:xfrm>
            <a:custGeom>
              <a:avLst/>
              <a:gdLst/>
              <a:ahLst/>
              <a:cxnLst>
                <a:cxn ang="0">
                  <a:pos x="536" y="8"/>
                </a:cxn>
                <a:cxn ang="0">
                  <a:pos x="1352" y="56"/>
                </a:cxn>
                <a:cxn ang="0">
                  <a:pos x="2072" y="344"/>
                </a:cxn>
                <a:cxn ang="0">
                  <a:pos x="2792" y="632"/>
                </a:cxn>
                <a:cxn ang="0">
                  <a:pos x="3032" y="536"/>
                </a:cxn>
                <a:cxn ang="0">
                  <a:pos x="3176" y="536"/>
                </a:cxn>
                <a:cxn ang="0">
                  <a:pos x="3176" y="776"/>
                </a:cxn>
                <a:cxn ang="0">
                  <a:pos x="2648" y="1064"/>
                </a:cxn>
                <a:cxn ang="0">
                  <a:pos x="344" y="440"/>
                </a:cxn>
                <a:cxn ang="0">
                  <a:pos x="584" y="8"/>
                </a:cxn>
              </a:cxnLst>
              <a:rect l="0" t="0" r="r" b="b"/>
              <a:pathLst>
                <a:path w="3264" h="1120">
                  <a:moveTo>
                    <a:pt x="536" y="8"/>
                  </a:moveTo>
                  <a:cubicBezTo>
                    <a:pt x="816" y="4"/>
                    <a:pt x="1096" y="0"/>
                    <a:pt x="1352" y="56"/>
                  </a:cubicBezTo>
                  <a:cubicBezTo>
                    <a:pt x="1608" y="112"/>
                    <a:pt x="1832" y="248"/>
                    <a:pt x="2072" y="344"/>
                  </a:cubicBezTo>
                  <a:cubicBezTo>
                    <a:pt x="2312" y="440"/>
                    <a:pt x="2632" y="600"/>
                    <a:pt x="2792" y="632"/>
                  </a:cubicBezTo>
                  <a:cubicBezTo>
                    <a:pt x="2952" y="664"/>
                    <a:pt x="2968" y="552"/>
                    <a:pt x="3032" y="536"/>
                  </a:cubicBezTo>
                  <a:cubicBezTo>
                    <a:pt x="3096" y="520"/>
                    <a:pt x="3152" y="496"/>
                    <a:pt x="3176" y="536"/>
                  </a:cubicBezTo>
                  <a:cubicBezTo>
                    <a:pt x="3200" y="576"/>
                    <a:pt x="3264" y="688"/>
                    <a:pt x="3176" y="776"/>
                  </a:cubicBezTo>
                  <a:cubicBezTo>
                    <a:pt x="3088" y="864"/>
                    <a:pt x="3120" y="1120"/>
                    <a:pt x="2648" y="1064"/>
                  </a:cubicBezTo>
                  <a:cubicBezTo>
                    <a:pt x="2176" y="1008"/>
                    <a:pt x="688" y="616"/>
                    <a:pt x="344" y="440"/>
                  </a:cubicBezTo>
                  <a:cubicBezTo>
                    <a:pt x="0" y="264"/>
                    <a:pt x="292" y="136"/>
                    <a:pt x="584" y="8"/>
                  </a:cubicBezTo>
                </a:path>
              </a:pathLst>
            </a:custGeom>
            <a:solidFill>
              <a:srgbClr val="00CC99"/>
            </a:solidFill>
            <a:ln w="9525" cap="rnd" cmpd="sng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87" name="Freeform 39"/>
            <p:cNvSpPr>
              <a:spLocks/>
            </p:cNvSpPr>
            <p:nvPr/>
          </p:nvSpPr>
          <p:spPr bwMode="auto">
            <a:xfrm>
              <a:off x="2664" y="1192"/>
              <a:ext cx="2520" cy="1448"/>
            </a:xfrm>
            <a:custGeom>
              <a:avLst/>
              <a:gdLst/>
              <a:ahLst/>
              <a:cxnLst>
                <a:cxn ang="0">
                  <a:pos x="1880" y="488"/>
                </a:cxn>
                <a:cxn ang="0">
                  <a:pos x="2360" y="824"/>
                </a:cxn>
                <a:cxn ang="0">
                  <a:pos x="2600" y="1256"/>
                </a:cxn>
                <a:cxn ang="0">
                  <a:pos x="2792" y="1304"/>
                </a:cxn>
                <a:cxn ang="0">
                  <a:pos x="2648" y="584"/>
                </a:cxn>
                <a:cxn ang="0">
                  <a:pos x="344" y="56"/>
                </a:cxn>
                <a:cxn ang="0">
                  <a:pos x="584" y="920"/>
                </a:cxn>
                <a:cxn ang="0">
                  <a:pos x="1016" y="488"/>
                </a:cxn>
                <a:cxn ang="0">
                  <a:pos x="1880" y="488"/>
                </a:cxn>
              </a:cxnLst>
              <a:rect l="0" t="0" r="r" b="b"/>
              <a:pathLst>
                <a:path w="3056" h="1416">
                  <a:moveTo>
                    <a:pt x="1880" y="488"/>
                  </a:moveTo>
                  <a:cubicBezTo>
                    <a:pt x="2104" y="544"/>
                    <a:pt x="2240" y="696"/>
                    <a:pt x="2360" y="824"/>
                  </a:cubicBezTo>
                  <a:cubicBezTo>
                    <a:pt x="2480" y="952"/>
                    <a:pt x="2528" y="1176"/>
                    <a:pt x="2600" y="1256"/>
                  </a:cubicBezTo>
                  <a:cubicBezTo>
                    <a:pt x="2672" y="1336"/>
                    <a:pt x="2784" y="1416"/>
                    <a:pt x="2792" y="1304"/>
                  </a:cubicBezTo>
                  <a:cubicBezTo>
                    <a:pt x="2800" y="1192"/>
                    <a:pt x="3056" y="792"/>
                    <a:pt x="2648" y="584"/>
                  </a:cubicBezTo>
                  <a:cubicBezTo>
                    <a:pt x="2240" y="376"/>
                    <a:pt x="688" y="0"/>
                    <a:pt x="344" y="56"/>
                  </a:cubicBezTo>
                  <a:cubicBezTo>
                    <a:pt x="0" y="112"/>
                    <a:pt x="472" y="848"/>
                    <a:pt x="584" y="920"/>
                  </a:cubicBezTo>
                  <a:cubicBezTo>
                    <a:pt x="696" y="992"/>
                    <a:pt x="800" y="560"/>
                    <a:pt x="1016" y="488"/>
                  </a:cubicBezTo>
                  <a:cubicBezTo>
                    <a:pt x="1232" y="416"/>
                    <a:pt x="1656" y="432"/>
                    <a:pt x="1880" y="488"/>
                  </a:cubicBezTo>
                  <a:close/>
                </a:path>
              </a:pathLst>
            </a:custGeom>
            <a:solidFill>
              <a:srgbClr val="00CC99"/>
            </a:solidFill>
            <a:ln w="9525" cap="rnd" cmpd="sng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0888" name="Freeform 40"/>
          <p:cNvSpPr>
            <a:spLocks/>
          </p:cNvSpPr>
          <p:nvPr/>
        </p:nvSpPr>
        <p:spPr bwMode="auto">
          <a:xfrm>
            <a:off x="4876800" y="3505200"/>
            <a:ext cx="3505200" cy="150495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480" y="80"/>
              </a:cxn>
              <a:cxn ang="0">
                <a:pos x="1104" y="80"/>
              </a:cxn>
              <a:cxn ang="0">
                <a:pos x="1536" y="560"/>
              </a:cxn>
              <a:cxn ang="0">
                <a:pos x="1968" y="560"/>
              </a:cxn>
              <a:cxn ang="0">
                <a:pos x="2208" y="944"/>
              </a:cxn>
              <a:cxn ang="0">
                <a:pos x="2640" y="368"/>
              </a:cxn>
            </a:cxnLst>
            <a:rect l="0" t="0" r="r" b="b"/>
            <a:pathLst>
              <a:path w="2640" h="976">
                <a:moveTo>
                  <a:pt x="0" y="176"/>
                </a:moveTo>
                <a:cubicBezTo>
                  <a:pt x="148" y="136"/>
                  <a:pt x="296" y="96"/>
                  <a:pt x="480" y="80"/>
                </a:cubicBezTo>
                <a:cubicBezTo>
                  <a:pt x="664" y="64"/>
                  <a:pt x="928" y="0"/>
                  <a:pt x="1104" y="80"/>
                </a:cubicBezTo>
                <a:cubicBezTo>
                  <a:pt x="1280" y="160"/>
                  <a:pt x="1392" y="480"/>
                  <a:pt x="1536" y="560"/>
                </a:cubicBezTo>
                <a:cubicBezTo>
                  <a:pt x="1680" y="640"/>
                  <a:pt x="1856" y="496"/>
                  <a:pt x="1968" y="560"/>
                </a:cubicBezTo>
                <a:cubicBezTo>
                  <a:pt x="2080" y="624"/>
                  <a:pt x="2096" y="976"/>
                  <a:pt x="2208" y="944"/>
                </a:cubicBezTo>
                <a:cubicBezTo>
                  <a:pt x="2320" y="912"/>
                  <a:pt x="2480" y="640"/>
                  <a:pt x="2640" y="368"/>
                </a:cubicBezTo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0800" tIns="50400" rIns="100800" bIns="50400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90889" name="Group 41"/>
          <p:cNvGrpSpPr>
            <a:grpSpLocks/>
          </p:cNvGrpSpPr>
          <p:nvPr/>
        </p:nvGrpSpPr>
        <p:grpSpPr bwMode="auto">
          <a:xfrm>
            <a:off x="4830763" y="3048000"/>
            <a:ext cx="3703637" cy="2230438"/>
            <a:chOff x="2769" y="296"/>
            <a:chExt cx="2744" cy="1548"/>
          </a:xfrm>
        </p:grpSpPr>
        <p:sp>
          <p:nvSpPr>
            <p:cNvPr id="590890" name="Freeform 42"/>
            <p:cNvSpPr>
              <a:spLocks/>
            </p:cNvSpPr>
            <p:nvPr/>
          </p:nvSpPr>
          <p:spPr bwMode="auto">
            <a:xfrm>
              <a:off x="3024" y="296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91" name="Freeform 43"/>
            <p:cNvSpPr>
              <a:spLocks/>
            </p:cNvSpPr>
            <p:nvPr/>
          </p:nvSpPr>
          <p:spPr bwMode="auto">
            <a:xfrm rot="10091917">
              <a:off x="2769" y="770"/>
              <a:ext cx="683" cy="212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92" name="Freeform 44"/>
            <p:cNvSpPr>
              <a:spLocks/>
            </p:cNvSpPr>
            <p:nvPr/>
          </p:nvSpPr>
          <p:spPr bwMode="auto">
            <a:xfrm rot="-7948165">
              <a:off x="3538" y="961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93" name="Freeform 45"/>
            <p:cNvSpPr>
              <a:spLocks/>
            </p:cNvSpPr>
            <p:nvPr/>
          </p:nvSpPr>
          <p:spPr bwMode="auto">
            <a:xfrm>
              <a:off x="4191" y="1012"/>
              <a:ext cx="618" cy="212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94" name="Freeform 46"/>
            <p:cNvSpPr>
              <a:spLocks/>
            </p:cNvSpPr>
            <p:nvPr/>
          </p:nvSpPr>
          <p:spPr bwMode="auto">
            <a:xfrm rot="7339816">
              <a:off x="4825" y="1154"/>
              <a:ext cx="1106" cy="270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895" name="Freeform 47"/>
            <p:cNvSpPr>
              <a:spLocks/>
            </p:cNvSpPr>
            <p:nvPr/>
          </p:nvSpPr>
          <p:spPr bwMode="auto">
            <a:xfrm rot="14181969">
              <a:off x="4492" y="1397"/>
              <a:ext cx="683" cy="212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0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0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0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0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0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592899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Small-time controllability </a:t>
            </a:r>
          </a:p>
        </p:txBody>
      </p:sp>
      <p:sp>
        <p:nvSpPr>
          <p:cNvPr id="592900" name="Freeform 4"/>
          <p:cNvSpPr>
            <a:spLocks/>
          </p:cNvSpPr>
          <p:nvPr/>
        </p:nvSpPr>
        <p:spPr bwMode="auto">
          <a:xfrm>
            <a:off x="4876800" y="3505200"/>
            <a:ext cx="3505200" cy="150495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480" y="80"/>
              </a:cxn>
              <a:cxn ang="0">
                <a:pos x="1104" y="80"/>
              </a:cxn>
              <a:cxn ang="0">
                <a:pos x="1536" y="560"/>
              </a:cxn>
              <a:cxn ang="0">
                <a:pos x="1968" y="560"/>
              </a:cxn>
              <a:cxn ang="0">
                <a:pos x="2208" y="944"/>
              </a:cxn>
              <a:cxn ang="0">
                <a:pos x="2640" y="368"/>
              </a:cxn>
            </a:cxnLst>
            <a:rect l="0" t="0" r="r" b="b"/>
            <a:pathLst>
              <a:path w="2640" h="976">
                <a:moveTo>
                  <a:pt x="0" y="176"/>
                </a:moveTo>
                <a:cubicBezTo>
                  <a:pt x="148" y="136"/>
                  <a:pt x="296" y="96"/>
                  <a:pt x="480" y="80"/>
                </a:cubicBezTo>
                <a:cubicBezTo>
                  <a:pt x="664" y="64"/>
                  <a:pt x="928" y="0"/>
                  <a:pt x="1104" y="80"/>
                </a:cubicBezTo>
                <a:cubicBezTo>
                  <a:pt x="1280" y="160"/>
                  <a:pt x="1392" y="480"/>
                  <a:pt x="1536" y="560"/>
                </a:cubicBezTo>
                <a:cubicBezTo>
                  <a:pt x="1680" y="640"/>
                  <a:pt x="1856" y="496"/>
                  <a:pt x="1968" y="560"/>
                </a:cubicBezTo>
                <a:cubicBezTo>
                  <a:pt x="2080" y="624"/>
                  <a:pt x="2096" y="976"/>
                  <a:pt x="2208" y="944"/>
                </a:cubicBezTo>
                <a:cubicBezTo>
                  <a:pt x="2320" y="912"/>
                  <a:pt x="2480" y="640"/>
                  <a:pt x="2640" y="368"/>
                </a:cubicBezTo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0800" tIns="50400" rIns="100800" bIns="50400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92901" name="Group 5"/>
          <p:cNvGrpSpPr>
            <a:grpSpLocks/>
          </p:cNvGrpSpPr>
          <p:nvPr/>
        </p:nvGrpSpPr>
        <p:grpSpPr bwMode="auto">
          <a:xfrm>
            <a:off x="4830763" y="3048000"/>
            <a:ext cx="3703637" cy="2230438"/>
            <a:chOff x="2769" y="296"/>
            <a:chExt cx="2744" cy="1548"/>
          </a:xfrm>
        </p:grpSpPr>
        <p:sp>
          <p:nvSpPr>
            <p:cNvPr id="592902" name="Freeform 6"/>
            <p:cNvSpPr>
              <a:spLocks/>
            </p:cNvSpPr>
            <p:nvPr/>
          </p:nvSpPr>
          <p:spPr bwMode="auto">
            <a:xfrm>
              <a:off x="3024" y="296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903" name="Freeform 7"/>
            <p:cNvSpPr>
              <a:spLocks/>
            </p:cNvSpPr>
            <p:nvPr/>
          </p:nvSpPr>
          <p:spPr bwMode="auto">
            <a:xfrm rot="10091917">
              <a:off x="2769" y="770"/>
              <a:ext cx="683" cy="212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904" name="Freeform 8"/>
            <p:cNvSpPr>
              <a:spLocks/>
            </p:cNvSpPr>
            <p:nvPr/>
          </p:nvSpPr>
          <p:spPr bwMode="auto">
            <a:xfrm rot="-7948165">
              <a:off x="3538" y="961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905" name="Freeform 9"/>
            <p:cNvSpPr>
              <a:spLocks/>
            </p:cNvSpPr>
            <p:nvPr/>
          </p:nvSpPr>
          <p:spPr bwMode="auto">
            <a:xfrm>
              <a:off x="4191" y="1012"/>
              <a:ext cx="618" cy="212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906" name="Freeform 10"/>
            <p:cNvSpPr>
              <a:spLocks/>
            </p:cNvSpPr>
            <p:nvPr/>
          </p:nvSpPr>
          <p:spPr bwMode="auto">
            <a:xfrm rot="7339816">
              <a:off x="4825" y="1154"/>
              <a:ext cx="1106" cy="270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907" name="Freeform 11"/>
            <p:cNvSpPr>
              <a:spLocks/>
            </p:cNvSpPr>
            <p:nvPr/>
          </p:nvSpPr>
          <p:spPr bwMode="auto">
            <a:xfrm rot="14181969">
              <a:off x="4492" y="1397"/>
              <a:ext cx="683" cy="212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2908" name="Group 12"/>
          <p:cNvGrpSpPr>
            <a:grpSpLocks/>
          </p:cNvGrpSpPr>
          <p:nvPr/>
        </p:nvGrpSpPr>
        <p:grpSpPr bwMode="auto">
          <a:xfrm>
            <a:off x="2743200" y="1892300"/>
            <a:ext cx="5486400" cy="3975100"/>
            <a:chOff x="1728" y="1192"/>
            <a:chExt cx="3456" cy="2504"/>
          </a:xfrm>
        </p:grpSpPr>
        <p:sp>
          <p:nvSpPr>
            <p:cNvPr id="592909" name="Freeform 13"/>
            <p:cNvSpPr>
              <a:spLocks/>
            </p:cNvSpPr>
            <p:nvPr/>
          </p:nvSpPr>
          <p:spPr bwMode="auto">
            <a:xfrm>
              <a:off x="1728" y="2496"/>
              <a:ext cx="2736" cy="1200"/>
            </a:xfrm>
            <a:custGeom>
              <a:avLst/>
              <a:gdLst/>
              <a:ahLst/>
              <a:cxnLst>
                <a:cxn ang="0">
                  <a:pos x="536" y="8"/>
                </a:cxn>
                <a:cxn ang="0">
                  <a:pos x="1352" y="56"/>
                </a:cxn>
                <a:cxn ang="0">
                  <a:pos x="2072" y="344"/>
                </a:cxn>
                <a:cxn ang="0">
                  <a:pos x="2792" y="632"/>
                </a:cxn>
                <a:cxn ang="0">
                  <a:pos x="3032" y="536"/>
                </a:cxn>
                <a:cxn ang="0">
                  <a:pos x="3176" y="536"/>
                </a:cxn>
                <a:cxn ang="0">
                  <a:pos x="3176" y="776"/>
                </a:cxn>
                <a:cxn ang="0">
                  <a:pos x="2648" y="1064"/>
                </a:cxn>
                <a:cxn ang="0">
                  <a:pos x="344" y="440"/>
                </a:cxn>
                <a:cxn ang="0">
                  <a:pos x="584" y="8"/>
                </a:cxn>
              </a:cxnLst>
              <a:rect l="0" t="0" r="r" b="b"/>
              <a:pathLst>
                <a:path w="3264" h="1120">
                  <a:moveTo>
                    <a:pt x="536" y="8"/>
                  </a:moveTo>
                  <a:cubicBezTo>
                    <a:pt x="816" y="4"/>
                    <a:pt x="1096" y="0"/>
                    <a:pt x="1352" y="56"/>
                  </a:cubicBezTo>
                  <a:cubicBezTo>
                    <a:pt x="1608" y="112"/>
                    <a:pt x="1832" y="248"/>
                    <a:pt x="2072" y="344"/>
                  </a:cubicBezTo>
                  <a:cubicBezTo>
                    <a:pt x="2312" y="440"/>
                    <a:pt x="2632" y="600"/>
                    <a:pt x="2792" y="632"/>
                  </a:cubicBezTo>
                  <a:cubicBezTo>
                    <a:pt x="2952" y="664"/>
                    <a:pt x="2968" y="552"/>
                    <a:pt x="3032" y="536"/>
                  </a:cubicBezTo>
                  <a:cubicBezTo>
                    <a:pt x="3096" y="520"/>
                    <a:pt x="3152" y="496"/>
                    <a:pt x="3176" y="536"/>
                  </a:cubicBezTo>
                  <a:cubicBezTo>
                    <a:pt x="3200" y="576"/>
                    <a:pt x="3264" y="688"/>
                    <a:pt x="3176" y="776"/>
                  </a:cubicBezTo>
                  <a:cubicBezTo>
                    <a:pt x="3088" y="864"/>
                    <a:pt x="3120" y="1120"/>
                    <a:pt x="2648" y="1064"/>
                  </a:cubicBezTo>
                  <a:cubicBezTo>
                    <a:pt x="2176" y="1008"/>
                    <a:pt x="688" y="616"/>
                    <a:pt x="344" y="440"/>
                  </a:cubicBezTo>
                  <a:cubicBezTo>
                    <a:pt x="0" y="264"/>
                    <a:pt x="292" y="136"/>
                    <a:pt x="584" y="8"/>
                  </a:cubicBezTo>
                </a:path>
              </a:pathLst>
            </a:custGeom>
            <a:solidFill>
              <a:srgbClr val="00CC99"/>
            </a:solidFill>
            <a:ln w="9525" cap="rnd" cmpd="sng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910" name="Freeform 14"/>
            <p:cNvSpPr>
              <a:spLocks/>
            </p:cNvSpPr>
            <p:nvPr/>
          </p:nvSpPr>
          <p:spPr bwMode="auto">
            <a:xfrm>
              <a:off x="2664" y="1192"/>
              <a:ext cx="2520" cy="1448"/>
            </a:xfrm>
            <a:custGeom>
              <a:avLst/>
              <a:gdLst/>
              <a:ahLst/>
              <a:cxnLst>
                <a:cxn ang="0">
                  <a:pos x="1880" y="488"/>
                </a:cxn>
                <a:cxn ang="0">
                  <a:pos x="2360" y="824"/>
                </a:cxn>
                <a:cxn ang="0">
                  <a:pos x="2600" y="1256"/>
                </a:cxn>
                <a:cxn ang="0">
                  <a:pos x="2792" y="1304"/>
                </a:cxn>
                <a:cxn ang="0">
                  <a:pos x="2648" y="584"/>
                </a:cxn>
                <a:cxn ang="0">
                  <a:pos x="344" y="56"/>
                </a:cxn>
                <a:cxn ang="0">
                  <a:pos x="584" y="920"/>
                </a:cxn>
                <a:cxn ang="0">
                  <a:pos x="1016" y="488"/>
                </a:cxn>
                <a:cxn ang="0">
                  <a:pos x="1880" y="488"/>
                </a:cxn>
              </a:cxnLst>
              <a:rect l="0" t="0" r="r" b="b"/>
              <a:pathLst>
                <a:path w="3056" h="1416">
                  <a:moveTo>
                    <a:pt x="1880" y="488"/>
                  </a:moveTo>
                  <a:cubicBezTo>
                    <a:pt x="2104" y="544"/>
                    <a:pt x="2240" y="696"/>
                    <a:pt x="2360" y="824"/>
                  </a:cubicBezTo>
                  <a:cubicBezTo>
                    <a:pt x="2480" y="952"/>
                    <a:pt x="2528" y="1176"/>
                    <a:pt x="2600" y="1256"/>
                  </a:cubicBezTo>
                  <a:cubicBezTo>
                    <a:pt x="2672" y="1336"/>
                    <a:pt x="2784" y="1416"/>
                    <a:pt x="2792" y="1304"/>
                  </a:cubicBezTo>
                  <a:cubicBezTo>
                    <a:pt x="2800" y="1192"/>
                    <a:pt x="3056" y="792"/>
                    <a:pt x="2648" y="584"/>
                  </a:cubicBezTo>
                  <a:cubicBezTo>
                    <a:pt x="2240" y="376"/>
                    <a:pt x="688" y="0"/>
                    <a:pt x="344" y="56"/>
                  </a:cubicBezTo>
                  <a:cubicBezTo>
                    <a:pt x="0" y="112"/>
                    <a:pt x="472" y="848"/>
                    <a:pt x="584" y="920"/>
                  </a:cubicBezTo>
                  <a:cubicBezTo>
                    <a:pt x="696" y="992"/>
                    <a:pt x="800" y="560"/>
                    <a:pt x="1016" y="488"/>
                  </a:cubicBezTo>
                  <a:cubicBezTo>
                    <a:pt x="1232" y="416"/>
                    <a:pt x="1656" y="432"/>
                    <a:pt x="1880" y="488"/>
                  </a:cubicBezTo>
                  <a:close/>
                </a:path>
              </a:pathLst>
            </a:custGeom>
            <a:solidFill>
              <a:srgbClr val="00CC99"/>
            </a:solidFill>
            <a:ln w="9525" cap="rnd" cmpd="sng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594947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Small-time controllability </a:t>
            </a:r>
          </a:p>
        </p:txBody>
      </p:sp>
      <p:grpSp>
        <p:nvGrpSpPr>
          <p:cNvPr id="594948" name="Group 4"/>
          <p:cNvGrpSpPr>
            <a:grpSpLocks/>
          </p:cNvGrpSpPr>
          <p:nvPr/>
        </p:nvGrpSpPr>
        <p:grpSpPr bwMode="auto">
          <a:xfrm>
            <a:off x="4830763" y="3048000"/>
            <a:ext cx="3703637" cy="2230438"/>
            <a:chOff x="2769" y="296"/>
            <a:chExt cx="2744" cy="1548"/>
          </a:xfrm>
        </p:grpSpPr>
        <p:sp>
          <p:nvSpPr>
            <p:cNvPr id="594949" name="Freeform 5"/>
            <p:cNvSpPr>
              <a:spLocks/>
            </p:cNvSpPr>
            <p:nvPr/>
          </p:nvSpPr>
          <p:spPr bwMode="auto">
            <a:xfrm>
              <a:off x="3024" y="296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950" name="Freeform 6"/>
            <p:cNvSpPr>
              <a:spLocks/>
            </p:cNvSpPr>
            <p:nvPr/>
          </p:nvSpPr>
          <p:spPr bwMode="auto">
            <a:xfrm rot="10091917">
              <a:off x="2769" y="770"/>
              <a:ext cx="683" cy="212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951" name="Freeform 7"/>
            <p:cNvSpPr>
              <a:spLocks/>
            </p:cNvSpPr>
            <p:nvPr/>
          </p:nvSpPr>
          <p:spPr bwMode="auto">
            <a:xfrm rot="-7948165">
              <a:off x="3538" y="961"/>
              <a:ext cx="944" cy="424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952" name="Freeform 8"/>
            <p:cNvSpPr>
              <a:spLocks/>
            </p:cNvSpPr>
            <p:nvPr/>
          </p:nvSpPr>
          <p:spPr bwMode="auto">
            <a:xfrm>
              <a:off x="4191" y="1012"/>
              <a:ext cx="618" cy="212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953" name="Freeform 9"/>
            <p:cNvSpPr>
              <a:spLocks/>
            </p:cNvSpPr>
            <p:nvPr/>
          </p:nvSpPr>
          <p:spPr bwMode="auto">
            <a:xfrm rot="7339816">
              <a:off x="4825" y="1154"/>
              <a:ext cx="1106" cy="270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954" name="Freeform 10"/>
            <p:cNvSpPr>
              <a:spLocks/>
            </p:cNvSpPr>
            <p:nvPr/>
          </p:nvSpPr>
          <p:spPr bwMode="auto">
            <a:xfrm rot="14181969">
              <a:off x="4492" y="1397"/>
              <a:ext cx="683" cy="212"/>
            </a:xfrm>
            <a:custGeom>
              <a:avLst/>
              <a:gdLst/>
              <a:ahLst/>
              <a:cxnLst>
                <a:cxn ang="0">
                  <a:pos x="240" y="424"/>
                </a:cxn>
                <a:cxn ang="0">
                  <a:pos x="96" y="184"/>
                </a:cxn>
                <a:cxn ang="0">
                  <a:pos x="816" y="40"/>
                </a:cxn>
                <a:cxn ang="0">
                  <a:pos x="864" y="424"/>
                </a:cxn>
              </a:cxnLst>
              <a:rect l="0" t="0" r="r" b="b"/>
              <a:pathLst>
                <a:path w="944" h="424">
                  <a:moveTo>
                    <a:pt x="240" y="424"/>
                  </a:moveTo>
                  <a:cubicBezTo>
                    <a:pt x="120" y="336"/>
                    <a:pt x="0" y="248"/>
                    <a:pt x="96" y="184"/>
                  </a:cubicBezTo>
                  <a:cubicBezTo>
                    <a:pt x="192" y="120"/>
                    <a:pt x="688" y="0"/>
                    <a:pt x="816" y="40"/>
                  </a:cubicBezTo>
                  <a:cubicBezTo>
                    <a:pt x="944" y="80"/>
                    <a:pt x="904" y="252"/>
                    <a:pt x="864" y="424"/>
                  </a:cubicBezTo>
                </a:path>
              </a:pathLst>
            </a:custGeom>
            <a:noFill/>
            <a:ln w="19050" cap="flat" cmpd="sng">
              <a:solidFill>
                <a:srgbClr val="CC0000"/>
              </a:solidFill>
              <a:prstDash val="solid"/>
              <a:round/>
              <a:headEnd type="oval" w="med" len="sm"/>
              <a:tailEnd type="oval" w="med" len="sm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4955" name="Group 11"/>
          <p:cNvGrpSpPr>
            <a:grpSpLocks/>
          </p:cNvGrpSpPr>
          <p:nvPr/>
        </p:nvGrpSpPr>
        <p:grpSpPr bwMode="auto">
          <a:xfrm>
            <a:off x="2743200" y="1892300"/>
            <a:ext cx="5486400" cy="3975100"/>
            <a:chOff x="1728" y="1192"/>
            <a:chExt cx="3456" cy="2504"/>
          </a:xfrm>
        </p:grpSpPr>
        <p:sp>
          <p:nvSpPr>
            <p:cNvPr id="594956" name="Freeform 12"/>
            <p:cNvSpPr>
              <a:spLocks/>
            </p:cNvSpPr>
            <p:nvPr/>
          </p:nvSpPr>
          <p:spPr bwMode="auto">
            <a:xfrm>
              <a:off x="1728" y="2496"/>
              <a:ext cx="2736" cy="1200"/>
            </a:xfrm>
            <a:custGeom>
              <a:avLst/>
              <a:gdLst/>
              <a:ahLst/>
              <a:cxnLst>
                <a:cxn ang="0">
                  <a:pos x="536" y="8"/>
                </a:cxn>
                <a:cxn ang="0">
                  <a:pos x="1352" y="56"/>
                </a:cxn>
                <a:cxn ang="0">
                  <a:pos x="2072" y="344"/>
                </a:cxn>
                <a:cxn ang="0">
                  <a:pos x="2792" y="632"/>
                </a:cxn>
                <a:cxn ang="0">
                  <a:pos x="3032" y="536"/>
                </a:cxn>
                <a:cxn ang="0">
                  <a:pos x="3176" y="536"/>
                </a:cxn>
                <a:cxn ang="0">
                  <a:pos x="3176" y="776"/>
                </a:cxn>
                <a:cxn ang="0">
                  <a:pos x="2648" y="1064"/>
                </a:cxn>
                <a:cxn ang="0">
                  <a:pos x="344" y="440"/>
                </a:cxn>
                <a:cxn ang="0">
                  <a:pos x="584" y="8"/>
                </a:cxn>
              </a:cxnLst>
              <a:rect l="0" t="0" r="r" b="b"/>
              <a:pathLst>
                <a:path w="3264" h="1120">
                  <a:moveTo>
                    <a:pt x="536" y="8"/>
                  </a:moveTo>
                  <a:cubicBezTo>
                    <a:pt x="816" y="4"/>
                    <a:pt x="1096" y="0"/>
                    <a:pt x="1352" y="56"/>
                  </a:cubicBezTo>
                  <a:cubicBezTo>
                    <a:pt x="1608" y="112"/>
                    <a:pt x="1832" y="248"/>
                    <a:pt x="2072" y="344"/>
                  </a:cubicBezTo>
                  <a:cubicBezTo>
                    <a:pt x="2312" y="440"/>
                    <a:pt x="2632" y="600"/>
                    <a:pt x="2792" y="632"/>
                  </a:cubicBezTo>
                  <a:cubicBezTo>
                    <a:pt x="2952" y="664"/>
                    <a:pt x="2968" y="552"/>
                    <a:pt x="3032" y="536"/>
                  </a:cubicBezTo>
                  <a:cubicBezTo>
                    <a:pt x="3096" y="520"/>
                    <a:pt x="3152" y="496"/>
                    <a:pt x="3176" y="536"/>
                  </a:cubicBezTo>
                  <a:cubicBezTo>
                    <a:pt x="3200" y="576"/>
                    <a:pt x="3264" y="688"/>
                    <a:pt x="3176" y="776"/>
                  </a:cubicBezTo>
                  <a:cubicBezTo>
                    <a:pt x="3088" y="864"/>
                    <a:pt x="3120" y="1120"/>
                    <a:pt x="2648" y="1064"/>
                  </a:cubicBezTo>
                  <a:cubicBezTo>
                    <a:pt x="2176" y="1008"/>
                    <a:pt x="688" y="616"/>
                    <a:pt x="344" y="440"/>
                  </a:cubicBezTo>
                  <a:cubicBezTo>
                    <a:pt x="0" y="264"/>
                    <a:pt x="292" y="136"/>
                    <a:pt x="584" y="8"/>
                  </a:cubicBezTo>
                </a:path>
              </a:pathLst>
            </a:custGeom>
            <a:solidFill>
              <a:srgbClr val="00CC99"/>
            </a:solidFill>
            <a:ln w="9525" cap="rnd" cmpd="sng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957" name="Freeform 13"/>
            <p:cNvSpPr>
              <a:spLocks/>
            </p:cNvSpPr>
            <p:nvPr/>
          </p:nvSpPr>
          <p:spPr bwMode="auto">
            <a:xfrm>
              <a:off x="2664" y="1192"/>
              <a:ext cx="2520" cy="1448"/>
            </a:xfrm>
            <a:custGeom>
              <a:avLst/>
              <a:gdLst/>
              <a:ahLst/>
              <a:cxnLst>
                <a:cxn ang="0">
                  <a:pos x="1880" y="488"/>
                </a:cxn>
                <a:cxn ang="0">
                  <a:pos x="2360" y="824"/>
                </a:cxn>
                <a:cxn ang="0">
                  <a:pos x="2600" y="1256"/>
                </a:cxn>
                <a:cxn ang="0">
                  <a:pos x="2792" y="1304"/>
                </a:cxn>
                <a:cxn ang="0">
                  <a:pos x="2648" y="584"/>
                </a:cxn>
                <a:cxn ang="0">
                  <a:pos x="344" y="56"/>
                </a:cxn>
                <a:cxn ang="0">
                  <a:pos x="584" y="920"/>
                </a:cxn>
                <a:cxn ang="0">
                  <a:pos x="1016" y="488"/>
                </a:cxn>
                <a:cxn ang="0">
                  <a:pos x="1880" y="488"/>
                </a:cxn>
              </a:cxnLst>
              <a:rect l="0" t="0" r="r" b="b"/>
              <a:pathLst>
                <a:path w="3056" h="1416">
                  <a:moveTo>
                    <a:pt x="1880" y="488"/>
                  </a:moveTo>
                  <a:cubicBezTo>
                    <a:pt x="2104" y="544"/>
                    <a:pt x="2240" y="696"/>
                    <a:pt x="2360" y="824"/>
                  </a:cubicBezTo>
                  <a:cubicBezTo>
                    <a:pt x="2480" y="952"/>
                    <a:pt x="2528" y="1176"/>
                    <a:pt x="2600" y="1256"/>
                  </a:cubicBezTo>
                  <a:cubicBezTo>
                    <a:pt x="2672" y="1336"/>
                    <a:pt x="2784" y="1416"/>
                    <a:pt x="2792" y="1304"/>
                  </a:cubicBezTo>
                  <a:cubicBezTo>
                    <a:pt x="2800" y="1192"/>
                    <a:pt x="3056" y="792"/>
                    <a:pt x="2648" y="584"/>
                  </a:cubicBezTo>
                  <a:cubicBezTo>
                    <a:pt x="2240" y="376"/>
                    <a:pt x="688" y="0"/>
                    <a:pt x="344" y="56"/>
                  </a:cubicBezTo>
                  <a:cubicBezTo>
                    <a:pt x="0" y="112"/>
                    <a:pt x="472" y="848"/>
                    <a:pt x="584" y="920"/>
                  </a:cubicBezTo>
                  <a:cubicBezTo>
                    <a:pt x="696" y="992"/>
                    <a:pt x="800" y="560"/>
                    <a:pt x="1016" y="488"/>
                  </a:cubicBezTo>
                  <a:cubicBezTo>
                    <a:pt x="1232" y="416"/>
                    <a:pt x="1656" y="432"/>
                    <a:pt x="1880" y="488"/>
                  </a:cubicBezTo>
                  <a:close/>
                </a:path>
              </a:pathLst>
            </a:custGeom>
            <a:solidFill>
              <a:srgbClr val="00CC99"/>
            </a:solidFill>
            <a:ln w="9525" cap="rnd" cmpd="sng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596995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Small-time controllability </a:t>
            </a:r>
          </a:p>
        </p:txBody>
      </p:sp>
      <p:sp>
        <p:nvSpPr>
          <p:cNvPr id="597006" name="Rectangle 14"/>
          <p:cNvSpPr>
            <a:spLocks noChangeArrowheads="1"/>
          </p:cNvSpPr>
          <p:nvPr/>
        </p:nvSpPr>
        <p:spPr bwMode="auto">
          <a:xfrm>
            <a:off x="2667000" y="2057400"/>
            <a:ext cx="6172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endParaRPr kumimoji="1" lang="fr-FR" sz="2400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>
                <a:latin typeface="Courier" charset="0"/>
              </a:rPr>
              <a:t>For small-time controllable systems the existence of an admissible motion is characterized by the existence of a path lying in an </a:t>
            </a:r>
            <a:r>
              <a:rPr kumimoji="1" lang="fr-FR" sz="2400" i="1">
                <a:solidFill>
                  <a:srgbClr val="CC0000"/>
                </a:solidFill>
                <a:latin typeface="Courier" charset="0"/>
              </a:rPr>
              <a:t>open</a:t>
            </a:r>
            <a:r>
              <a:rPr kumimoji="1" lang="fr-FR" sz="2400">
                <a:latin typeface="Courier" charset="0"/>
              </a:rPr>
              <a:t> connected component of free-CSpace</a:t>
            </a:r>
            <a:endParaRPr kumimoji="1" lang="fr-FR" sz="2400" b="1" i="1">
              <a:latin typeface="Courier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599043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Two central questions</a:t>
            </a: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2667000" y="2057400"/>
            <a:ext cx="609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endParaRPr kumimoji="1" lang="fr-FR" sz="2400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Is my system nonholonomic  ? </a:t>
            </a:r>
            <a:endParaRPr kumimoji="1" lang="fr-FR" sz="2400" b="1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endParaRPr kumimoji="1" lang="fr-FR" sz="2400" b="1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Is my nonholonomic system small-time controllable ?</a:t>
            </a:r>
            <a:endParaRPr kumimoji="1" lang="fr-FR" sz="2400" b="1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01091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Two central questions</a:t>
            </a:r>
          </a:p>
        </p:txBody>
      </p:sp>
      <p:sp>
        <p:nvSpPr>
          <p:cNvPr id="601092" name="Rectangle 4"/>
          <p:cNvSpPr>
            <a:spLocks noChangeArrowheads="1"/>
          </p:cNvSpPr>
          <p:nvPr/>
        </p:nvSpPr>
        <p:spPr bwMode="auto">
          <a:xfrm>
            <a:off x="2667000" y="2057400"/>
            <a:ext cx="6096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endParaRPr kumimoji="1" lang="fr-FR" sz="2400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Is my system nonholonomic  ?</a:t>
            </a:r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r>
              <a:rPr kumimoji="1" lang="fr-FR" sz="2400">
                <a:latin typeface="Courier" charset="0"/>
              </a:rPr>
              <a:t>  </a:t>
            </a:r>
            <a:r>
              <a:rPr kumimoji="1" lang="fr-FR" sz="1800">
                <a:latin typeface="Courier" charset="0"/>
              </a:rPr>
              <a:t>Frobenius Theorem</a:t>
            </a:r>
            <a:r>
              <a:rPr kumimoji="1" lang="fr-FR" sz="2400">
                <a:latin typeface="Courier" charset="0"/>
              </a:rPr>
              <a:t> </a:t>
            </a:r>
            <a:endParaRPr kumimoji="1" lang="fr-FR" sz="2400" b="1">
              <a:latin typeface="Courier" charset="0"/>
            </a:endParaRPr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endParaRPr kumimoji="1" lang="fr-FR" sz="2400" b="1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Is my nonholonomic system small-time controllable ?</a:t>
            </a:r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r>
              <a:rPr kumimoji="1" lang="fr-FR" sz="2400">
                <a:latin typeface="Courier" charset="0"/>
              </a:rPr>
              <a:t>  </a:t>
            </a:r>
            <a:r>
              <a:rPr kumimoji="1" lang="fr-FR" sz="1800">
                <a:latin typeface="Courier" charset="0"/>
              </a:rPr>
              <a:t>Lie Algebra Rank Condition</a:t>
            </a:r>
            <a:r>
              <a:rPr kumimoji="1" lang="fr-FR" sz="2400">
                <a:latin typeface="Courier" charset="0"/>
              </a:rPr>
              <a:t> </a:t>
            </a:r>
            <a:endParaRPr kumimoji="1" lang="fr-FR" sz="2400" b="1">
              <a:latin typeface="Courier" charset="0"/>
            </a:endParaRPr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endParaRPr kumimoji="1" lang="fr-FR" sz="2400" b="1" i="1"/>
          </a:p>
        </p:txBody>
      </p:sp>
      <p:pic>
        <p:nvPicPr>
          <p:cNvPr id="601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489200"/>
            <a:ext cx="966788" cy="11430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010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025900"/>
            <a:ext cx="1001713" cy="12192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03139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kumimoji="1" lang="fr-FR" sz="2400"/>
              <a:t>Devising steering methods that account for small-time controllability</a:t>
            </a:r>
          </a:p>
        </p:txBody>
      </p:sp>
      <p:sp>
        <p:nvSpPr>
          <p:cNvPr id="603141" name="Rectangle 5"/>
          <p:cNvSpPr>
            <a:spLocks noChangeArrowheads="1"/>
          </p:cNvSpPr>
          <p:nvPr/>
        </p:nvSpPr>
        <p:spPr bwMode="auto">
          <a:xfrm>
            <a:off x="2667000" y="2286000"/>
            <a:ext cx="60960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endParaRPr kumimoji="1" lang="fr-FR" sz="2400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Optimal control </a:t>
            </a:r>
            <a:endParaRPr kumimoji="1" lang="fr-FR" sz="2400" b="1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endParaRPr kumimoji="1" lang="fr-FR" sz="2400" b="1"/>
          </a:p>
        </p:txBody>
      </p:sp>
      <p:pic>
        <p:nvPicPr>
          <p:cNvPr id="6031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28775"/>
            <a:ext cx="1104900" cy="100965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grpSp>
        <p:nvGrpSpPr>
          <p:cNvPr id="603155" name="Group 19"/>
          <p:cNvGrpSpPr>
            <a:grpSpLocks/>
          </p:cNvGrpSpPr>
          <p:nvPr/>
        </p:nvGrpSpPr>
        <p:grpSpPr bwMode="auto">
          <a:xfrm>
            <a:off x="355600" y="2711450"/>
            <a:ext cx="2070100" cy="1176338"/>
            <a:chOff x="224" y="1708"/>
            <a:chExt cx="1304" cy="741"/>
          </a:xfrm>
        </p:grpSpPr>
        <p:pic>
          <p:nvPicPr>
            <p:cNvPr id="603144" name="Picture 8" descr="Cliché 2008-10-05 11-18-45"/>
            <p:cNvPicPr>
              <a:picLocks noChangeAspect="1" noChangeArrowheads="1"/>
            </p:cNvPicPr>
            <p:nvPr/>
          </p:nvPicPr>
          <p:blipFill>
            <a:blip r:embed="rId4">
              <a:lum bright="-6000"/>
            </a:blip>
            <a:srcRect/>
            <a:stretch>
              <a:fillRect/>
            </a:stretch>
          </p:blipFill>
          <p:spPr bwMode="auto">
            <a:xfrm>
              <a:off x="224" y="1708"/>
              <a:ext cx="545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3145" name="Picture 9" descr="Cliché 2008-10-05 11-22-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3" y="1716"/>
              <a:ext cx="605" cy="733"/>
            </a:xfrm>
            <a:prstGeom prst="rect">
              <a:avLst/>
            </a:prstGeom>
            <a:noFill/>
          </p:spPr>
        </p:pic>
      </p:grpSp>
      <p:pic>
        <p:nvPicPr>
          <p:cNvPr id="60314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875" y="4025900"/>
            <a:ext cx="860425" cy="12065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grpSp>
        <p:nvGrpSpPr>
          <p:cNvPr id="603156" name="Group 20"/>
          <p:cNvGrpSpPr>
            <a:grpSpLocks/>
          </p:cNvGrpSpPr>
          <p:nvPr/>
        </p:nvGrpSpPr>
        <p:grpSpPr bwMode="auto">
          <a:xfrm>
            <a:off x="3225800" y="4224338"/>
            <a:ext cx="5008563" cy="1938337"/>
            <a:chOff x="2032" y="2661"/>
            <a:chExt cx="3155" cy="1221"/>
          </a:xfrm>
        </p:grpSpPr>
        <p:pic>
          <p:nvPicPr>
            <p:cNvPr id="603148" name="Picture 1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87" y="3157"/>
              <a:ext cx="800" cy="261"/>
            </a:xfrm>
            <a:prstGeom prst="rect">
              <a:avLst/>
            </a:prstGeom>
            <a:noFill/>
          </p:spPr>
        </p:pic>
        <p:pic>
          <p:nvPicPr>
            <p:cNvPr id="603152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032" y="2954"/>
              <a:ext cx="728" cy="928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03153" name="Picture 17" descr="BOULE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104" y="2661"/>
              <a:ext cx="992" cy="12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13379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kumimoji="1" lang="fr-FR" sz="2400"/>
              <a:t>Devising steering methods that account for small-time controllability</a:t>
            </a:r>
          </a:p>
        </p:txBody>
      </p:sp>
      <p:sp>
        <p:nvSpPr>
          <p:cNvPr id="613380" name="Rectangle 4"/>
          <p:cNvSpPr>
            <a:spLocks noChangeArrowheads="1"/>
          </p:cNvSpPr>
          <p:nvPr/>
        </p:nvSpPr>
        <p:spPr bwMode="auto">
          <a:xfrm>
            <a:off x="2667000" y="2286000"/>
            <a:ext cx="60960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endParaRPr kumimoji="1" lang="fr-FR" sz="2400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  <a:buFontTx/>
              <a:buChar char="•"/>
            </a:pPr>
            <a:r>
              <a:rPr kumimoji="1" lang="fr-FR" sz="2400"/>
              <a:t>Optimal control: numerical approach </a:t>
            </a:r>
            <a:endParaRPr kumimoji="1" lang="fr-FR" sz="2400" b="1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endParaRPr kumimoji="1" lang="fr-FR" sz="2400" b="1"/>
          </a:p>
        </p:txBody>
      </p:sp>
      <p:pic>
        <p:nvPicPr>
          <p:cNvPr id="6133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28775"/>
            <a:ext cx="1104900" cy="100965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13382" name="Picture 6" descr="Cliché 2008-10-05 11-18-45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355600" y="2711450"/>
            <a:ext cx="865188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3383" name="Picture 7" descr="Cliché 2008-10-05 11-22-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5263" y="2724150"/>
            <a:ext cx="960437" cy="1163638"/>
          </a:xfrm>
          <a:prstGeom prst="rect">
            <a:avLst/>
          </a:prstGeom>
          <a:noFill/>
        </p:spPr>
      </p:pic>
      <p:pic>
        <p:nvPicPr>
          <p:cNvPr id="61338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4875" y="4025900"/>
            <a:ext cx="860425" cy="12065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grpSp>
        <p:nvGrpSpPr>
          <p:cNvPr id="613390" name="Group 14"/>
          <p:cNvGrpSpPr>
            <a:grpSpLocks/>
          </p:cNvGrpSpPr>
          <p:nvPr/>
        </p:nvGrpSpPr>
        <p:grpSpPr bwMode="auto">
          <a:xfrm>
            <a:off x="2895600" y="4772025"/>
            <a:ext cx="5576888" cy="1308100"/>
            <a:chOff x="1824" y="3006"/>
            <a:chExt cx="3513" cy="824"/>
          </a:xfrm>
        </p:grpSpPr>
        <p:pic>
          <p:nvPicPr>
            <p:cNvPr id="613385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24" y="3296"/>
              <a:ext cx="800" cy="261"/>
            </a:xfrm>
            <a:prstGeom prst="rect">
              <a:avLst/>
            </a:prstGeom>
            <a:noFill/>
          </p:spPr>
        </p:pic>
        <p:pic>
          <p:nvPicPr>
            <p:cNvPr id="613388" name="Picture 12" descr="Cliché 2008-10-06 15-32-4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68" y="3006"/>
              <a:ext cx="669" cy="824"/>
            </a:xfrm>
            <a:prstGeom prst="rect">
              <a:avLst/>
            </a:prstGeom>
            <a:noFill/>
          </p:spPr>
        </p:pic>
        <p:pic>
          <p:nvPicPr>
            <p:cNvPr id="613389" name="Picture 13" descr="pict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132" y="3067"/>
              <a:ext cx="1036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400" b="0">
                <a:solidFill>
                  <a:schemeClr val="bg1"/>
                </a:solidFill>
              </a:rPr>
              <a:t/>
            </a:r>
            <a:br>
              <a:rPr lang="fr-FR" sz="2400" b="0">
                <a:solidFill>
                  <a:schemeClr val="bg1"/>
                </a:solidFill>
              </a:rPr>
            </a:br>
            <a:endParaRPr lang="fr-FR" sz="3600" b="0"/>
          </a:p>
        </p:txBody>
      </p:sp>
      <p:sp>
        <p:nvSpPr>
          <p:cNvPr id="774147" name="Text Box 3"/>
          <p:cNvSpPr txBox="1">
            <a:spLocks noChangeArrowheads="1"/>
          </p:cNvSpPr>
          <p:nvPr/>
        </p:nvSpPr>
        <p:spPr bwMode="auto">
          <a:xfrm>
            <a:off x="3176588" y="5497513"/>
            <a:ext cx="252412" cy="5889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lIns="100800" tIns="50400" rIns="100800" bIns="504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74149" name="Text Box 5"/>
          <p:cNvSpPr txBox="1">
            <a:spLocks noChangeArrowheads="1"/>
          </p:cNvSpPr>
          <p:nvPr/>
        </p:nvSpPr>
        <p:spPr bwMode="auto">
          <a:xfrm>
            <a:off x="3806825" y="5202238"/>
            <a:ext cx="2638425" cy="2841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lIns="100800" tIns="50400" rIns="100800" bIns="50400">
            <a:prstTxWarp prst="textNoShape">
              <a:avLst/>
            </a:prstTxWarp>
            <a:spAutoFit/>
          </a:bodyPr>
          <a:lstStyle/>
          <a:p>
            <a:r>
              <a:rPr lang="fr-FR" sz="1200" b="1"/>
              <a:t>LAAS-CNRS, Toulouse, Juin 2009</a:t>
            </a:r>
          </a:p>
        </p:txBody>
      </p:sp>
      <p:pic>
        <p:nvPicPr>
          <p:cNvPr id="774151" name="Picture 7" descr="/Users/jpl/Desktop/Films-Boulot/GROS-FILMS/hrp2Dhol-cour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057400"/>
            <a:ext cx="4343400" cy="2895600"/>
          </a:xfrm>
          <a:prstGeom prst="rect">
            <a:avLst/>
          </a:prstGeom>
          <a:noFill/>
        </p:spPr>
      </p:pic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3124200" y="1143000"/>
            <a:ext cx="2767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From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Automaton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…</a:t>
            </a:r>
            <a:endParaRPr lang="fr-FR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92" fill="hold"/>
                                        <p:tgtEl>
                                          <p:spTgt spid="774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41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4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74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4151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07235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kumimoji="1" lang="fr-FR" sz="2400"/>
              <a:t>Devising steering methods that account for small-time controllability</a:t>
            </a:r>
          </a:p>
        </p:txBody>
      </p:sp>
      <p:grpSp>
        <p:nvGrpSpPr>
          <p:cNvPr id="607265" name="Group 33"/>
          <p:cNvGrpSpPr>
            <a:grpSpLocks/>
          </p:cNvGrpSpPr>
          <p:nvPr/>
        </p:nvGrpSpPr>
        <p:grpSpPr bwMode="auto">
          <a:xfrm>
            <a:off x="336550" y="1724025"/>
            <a:ext cx="8426450" cy="1781175"/>
            <a:chOff x="212" y="1086"/>
            <a:chExt cx="5308" cy="1122"/>
          </a:xfrm>
        </p:grpSpPr>
        <p:sp>
          <p:nvSpPr>
            <p:cNvPr id="607236" name="Rectangle 4"/>
            <p:cNvSpPr>
              <a:spLocks noChangeArrowheads="1"/>
            </p:cNvSpPr>
            <p:nvPr/>
          </p:nvSpPr>
          <p:spPr bwMode="auto">
            <a:xfrm>
              <a:off x="1680" y="1440"/>
              <a:ext cx="3840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</a:pPr>
              <a:endParaRPr kumimoji="1" lang="fr-FR" sz="2400"/>
            </a:p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  <a:buFontTx/>
                <a:buChar char="•"/>
              </a:pPr>
              <a:r>
                <a:rPr kumimoji="1" lang="fr-FR" sz="2400"/>
                <a:t>Chained-from systems</a:t>
              </a:r>
              <a:endParaRPr kumimoji="1" lang="fr-FR" sz="2400" b="1"/>
            </a:p>
          </p:txBody>
        </p:sp>
        <p:pic>
          <p:nvPicPr>
            <p:cNvPr id="607241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0" y="1098"/>
              <a:ext cx="601" cy="68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07243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2" y="1086"/>
              <a:ext cx="469" cy="69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</p:grpSp>
      <p:grpSp>
        <p:nvGrpSpPr>
          <p:cNvPr id="607264" name="Group 32"/>
          <p:cNvGrpSpPr>
            <a:grpSpLocks/>
          </p:cNvGrpSpPr>
          <p:nvPr/>
        </p:nvGrpSpPr>
        <p:grpSpPr bwMode="auto">
          <a:xfrm>
            <a:off x="1333500" y="3814763"/>
            <a:ext cx="7429500" cy="2497137"/>
            <a:chOff x="840" y="2403"/>
            <a:chExt cx="4680" cy="1573"/>
          </a:xfrm>
        </p:grpSpPr>
        <p:pic>
          <p:nvPicPr>
            <p:cNvPr id="607247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40" y="2910"/>
              <a:ext cx="728" cy="928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07250" name="Picture 18" descr="pict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84" y="2403"/>
              <a:ext cx="1036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7251" name="Picture 19" descr="pict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84" y="3214"/>
              <a:ext cx="1036" cy="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07254" name="Group 22"/>
            <p:cNvGrpSpPr>
              <a:grpSpLocks/>
            </p:cNvGrpSpPr>
            <p:nvPr/>
          </p:nvGrpSpPr>
          <p:grpSpPr bwMode="auto">
            <a:xfrm>
              <a:off x="2597" y="2570"/>
              <a:ext cx="1572" cy="1384"/>
              <a:chOff x="2832" y="1200"/>
              <a:chExt cx="2628" cy="2776"/>
            </a:xfrm>
          </p:grpSpPr>
          <p:graphicFrame>
            <p:nvGraphicFramePr>
              <p:cNvPr id="607255" name="Object 23"/>
              <p:cNvGraphicFramePr>
                <a:graphicFrameLocks noChangeAspect="1"/>
              </p:cNvGraphicFramePr>
              <p:nvPr/>
            </p:nvGraphicFramePr>
            <p:xfrm>
              <a:off x="2832" y="3744"/>
              <a:ext cx="2568" cy="232"/>
            </p:xfrm>
            <a:graphic>
              <a:graphicData uri="http://schemas.openxmlformats.org/presentationml/2006/ole">
                <p:oleObj spid="_x0000_s607255" name="Équation" r:id="rId9" imgW="4077097" imgH="368697" progId="Equation.3">
                  <p:embed/>
                </p:oleObj>
              </a:graphicData>
            </a:graphic>
          </p:graphicFrame>
          <p:pic>
            <p:nvPicPr>
              <p:cNvPr id="607256" name="Picture 24" descr="interpolation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072" y="1200"/>
                <a:ext cx="2388" cy="2334"/>
              </a:xfrm>
              <a:prstGeom prst="rect">
                <a:avLst/>
              </a:prstGeom>
              <a:noFill/>
            </p:spPr>
          </p:pic>
        </p:grpSp>
        <p:pic>
          <p:nvPicPr>
            <p:cNvPr id="607257" name="Picture 2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797" y="3214"/>
              <a:ext cx="800" cy="261"/>
            </a:xfrm>
            <a:prstGeom prst="rect">
              <a:avLst/>
            </a:prstGeom>
            <a:noFill/>
          </p:spPr>
        </p:pic>
      </p:grpSp>
      <p:grpSp>
        <p:nvGrpSpPr>
          <p:cNvPr id="607266" name="Group 34"/>
          <p:cNvGrpSpPr>
            <a:grpSpLocks/>
          </p:cNvGrpSpPr>
          <p:nvPr/>
        </p:nvGrpSpPr>
        <p:grpSpPr bwMode="auto">
          <a:xfrm>
            <a:off x="315913" y="2828925"/>
            <a:ext cx="8447087" cy="1463675"/>
            <a:chOff x="199" y="1782"/>
            <a:chExt cx="5321" cy="922"/>
          </a:xfrm>
        </p:grpSpPr>
        <p:pic>
          <p:nvPicPr>
            <p:cNvPr id="607244" name="Picture 1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9" y="1984"/>
              <a:ext cx="538" cy="720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07246" name="Picture 1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96" y="1984"/>
              <a:ext cx="513" cy="720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sp>
          <p:nvSpPr>
            <p:cNvPr id="607261" name="Rectangle 29"/>
            <p:cNvSpPr>
              <a:spLocks noChangeArrowheads="1"/>
            </p:cNvSpPr>
            <p:nvPr/>
          </p:nvSpPr>
          <p:spPr bwMode="auto">
            <a:xfrm>
              <a:off x="1680" y="1782"/>
              <a:ext cx="3840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</a:pPr>
              <a:endParaRPr kumimoji="1" lang="fr-FR" sz="2400"/>
            </a:p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  <a:buFontTx/>
                <a:buChar char="•"/>
              </a:pPr>
              <a:r>
                <a:rPr kumimoji="1" lang="fr-FR" sz="2400"/>
                <a:t>Flatness </a:t>
              </a:r>
              <a:endParaRPr kumimoji="1" lang="fr-FR" sz="2400" b="1"/>
            </a:p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</a:pPr>
              <a:endParaRPr kumimoji="1" lang="fr-FR" sz="24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09283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822325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kumimoji="1" lang="fr-FR" sz="2400"/>
              <a:t>Nonholonomic metrics as a model of computational complexity</a:t>
            </a:r>
          </a:p>
        </p:txBody>
      </p:sp>
      <p:pic>
        <p:nvPicPr>
          <p:cNvPr id="60929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1765300"/>
            <a:ext cx="1054100" cy="10541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09294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4914900"/>
            <a:ext cx="984250" cy="12446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grpSp>
        <p:nvGrpSpPr>
          <p:cNvPr id="609298" name="Group 18"/>
          <p:cNvGrpSpPr>
            <a:grpSpLocks/>
          </p:cNvGrpSpPr>
          <p:nvPr/>
        </p:nvGrpSpPr>
        <p:grpSpPr bwMode="auto">
          <a:xfrm>
            <a:off x="3860800" y="2405063"/>
            <a:ext cx="1079500" cy="584200"/>
            <a:chOff x="1968" y="1776"/>
            <a:chExt cx="680" cy="368"/>
          </a:xfrm>
        </p:grpSpPr>
        <p:sp>
          <p:nvSpPr>
            <p:cNvPr id="609295" name="Rectangle 15"/>
            <p:cNvSpPr>
              <a:spLocks noChangeArrowheads="1"/>
            </p:cNvSpPr>
            <p:nvPr/>
          </p:nvSpPr>
          <p:spPr bwMode="auto">
            <a:xfrm>
              <a:off x="1968" y="1776"/>
              <a:ext cx="680" cy="3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296" name="Rectangle 16"/>
            <p:cNvSpPr>
              <a:spLocks noChangeArrowheads="1"/>
            </p:cNvSpPr>
            <p:nvPr/>
          </p:nvSpPr>
          <p:spPr bwMode="auto">
            <a:xfrm>
              <a:off x="2404" y="1852"/>
              <a:ext cx="124" cy="56"/>
            </a:xfrm>
            <a:prstGeom prst="rect">
              <a:avLst/>
            </a:prstGeom>
            <a:solidFill>
              <a:schemeClr val="tx1">
                <a:alpha val="49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297" name="Rectangle 17"/>
            <p:cNvSpPr>
              <a:spLocks noChangeArrowheads="1"/>
            </p:cNvSpPr>
            <p:nvPr/>
          </p:nvSpPr>
          <p:spPr bwMode="auto">
            <a:xfrm>
              <a:off x="2404" y="2024"/>
              <a:ext cx="124" cy="56"/>
            </a:xfrm>
            <a:prstGeom prst="rect">
              <a:avLst/>
            </a:prstGeom>
            <a:solidFill>
              <a:schemeClr val="tx1">
                <a:alpha val="49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9335" name="Group 55"/>
          <p:cNvGrpSpPr>
            <a:grpSpLocks/>
          </p:cNvGrpSpPr>
          <p:nvPr/>
        </p:nvGrpSpPr>
        <p:grpSpPr bwMode="auto">
          <a:xfrm>
            <a:off x="4375150" y="2728913"/>
            <a:ext cx="3503613" cy="3230562"/>
            <a:chOff x="1804" y="1687"/>
            <a:chExt cx="2207" cy="2035"/>
          </a:xfrm>
        </p:grpSpPr>
        <p:grpSp>
          <p:nvGrpSpPr>
            <p:cNvPr id="609329" name="Group 49"/>
            <p:cNvGrpSpPr>
              <a:grpSpLocks/>
            </p:cNvGrpSpPr>
            <p:nvPr/>
          </p:nvGrpSpPr>
          <p:grpSpPr bwMode="auto">
            <a:xfrm rot="5400000">
              <a:off x="1434" y="2057"/>
              <a:ext cx="1108" cy="368"/>
              <a:chOff x="2476" y="1776"/>
              <a:chExt cx="1108" cy="368"/>
            </a:xfrm>
          </p:grpSpPr>
          <p:grpSp>
            <p:nvGrpSpPr>
              <p:cNvPr id="609330" name="Group 50"/>
              <p:cNvGrpSpPr>
                <a:grpSpLocks/>
              </p:cNvGrpSpPr>
              <p:nvPr/>
            </p:nvGrpSpPr>
            <p:grpSpPr bwMode="auto">
              <a:xfrm>
                <a:off x="2904" y="1776"/>
                <a:ext cx="680" cy="368"/>
                <a:chOff x="1968" y="1776"/>
                <a:chExt cx="680" cy="368"/>
              </a:xfrm>
            </p:grpSpPr>
            <p:sp>
              <p:nvSpPr>
                <p:cNvPr id="609331" name="Rectangle 51"/>
                <p:cNvSpPr>
                  <a:spLocks noChangeArrowheads="1"/>
                </p:cNvSpPr>
                <p:nvPr/>
              </p:nvSpPr>
              <p:spPr bwMode="auto">
                <a:xfrm>
                  <a:off x="1968" y="1776"/>
                  <a:ext cx="680" cy="368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32" name="Rectangle 52"/>
                <p:cNvSpPr>
                  <a:spLocks noChangeArrowheads="1"/>
                </p:cNvSpPr>
                <p:nvPr/>
              </p:nvSpPr>
              <p:spPr bwMode="auto">
                <a:xfrm>
                  <a:off x="2404" y="1852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49001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33" name="Rectangle 53"/>
                <p:cNvSpPr>
                  <a:spLocks noChangeArrowheads="1"/>
                </p:cNvSpPr>
                <p:nvPr/>
              </p:nvSpPr>
              <p:spPr bwMode="auto">
                <a:xfrm>
                  <a:off x="2404" y="2024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49001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09334" name="Line 54"/>
              <p:cNvSpPr>
                <a:spLocks noChangeShapeType="1"/>
              </p:cNvSpPr>
              <p:nvPr/>
            </p:nvSpPr>
            <p:spPr bwMode="auto">
              <a:xfrm>
                <a:off x="2476" y="1956"/>
                <a:ext cx="428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9304" name="Group 24"/>
            <p:cNvGrpSpPr>
              <a:grpSpLocks/>
            </p:cNvGrpSpPr>
            <p:nvPr/>
          </p:nvGrpSpPr>
          <p:grpSpPr bwMode="auto">
            <a:xfrm>
              <a:off x="1991" y="2426"/>
              <a:ext cx="1108" cy="368"/>
              <a:chOff x="2476" y="1776"/>
              <a:chExt cx="1108" cy="368"/>
            </a:xfrm>
          </p:grpSpPr>
          <p:grpSp>
            <p:nvGrpSpPr>
              <p:cNvPr id="609299" name="Group 19"/>
              <p:cNvGrpSpPr>
                <a:grpSpLocks/>
              </p:cNvGrpSpPr>
              <p:nvPr/>
            </p:nvGrpSpPr>
            <p:grpSpPr bwMode="auto">
              <a:xfrm>
                <a:off x="2904" y="1776"/>
                <a:ext cx="680" cy="368"/>
                <a:chOff x="1968" y="1776"/>
                <a:chExt cx="680" cy="368"/>
              </a:xfrm>
            </p:grpSpPr>
            <p:sp>
              <p:nvSpPr>
                <p:cNvPr id="609300" name="Rectangle 20"/>
                <p:cNvSpPr>
                  <a:spLocks noChangeArrowheads="1"/>
                </p:cNvSpPr>
                <p:nvPr/>
              </p:nvSpPr>
              <p:spPr bwMode="auto">
                <a:xfrm>
                  <a:off x="1968" y="1776"/>
                  <a:ext cx="680" cy="368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01" name="Rectangle 21"/>
                <p:cNvSpPr>
                  <a:spLocks noChangeArrowheads="1"/>
                </p:cNvSpPr>
                <p:nvPr/>
              </p:nvSpPr>
              <p:spPr bwMode="auto">
                <a:xfrm>
                  <a:off x="2404" y="1852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49001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02" name="Rectangle 22"/>
                <p:cNvSpPr>
                  <a:spLocks noChangeArrowheads="1"/>
                </p:cNvSpPr>
                <p:nvPr/>
              </p:nvSpPr>
              <p:spPr bwMode="auto">
                <a:xfrm>
                  <a:off x="2404" y="2024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49001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09303" name="Line 23"/>
              <p:cNvSpPr>
                <a:spLocks noChangeShapeType="1"/>
              </p:cNvSpPr>
              <p:nvPr/>
            </p:nvSpPr>
            <p:spPr bwMode="auto">
              <a:xfrm>
                <a:off x="2476" y="1956"/>
                <a:ext cx="428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9305" name="Group 25"/>
            <p:cNvGrpSpPr>
              <a:grpSpLocks/>
            </p:cNvGrpSpPr>
            <p:nvPr/>
          </p:nvGrpSpPr>
          <p:grpSpPr bwMode="auto">
            <a:xfrm rot="5400000">
              <a:off x="2361" y="2984"/>
              <a:ext cx="1108" cy="368"/>
              <a:chOff x="2476" y="1776"/>
              <a:chExt cx="1108" cy="368"/>
            </a:xfrm>
          </p:grpSpPr>
          <p:grpSp>
            <p:nvGrpSpPr>
              <p:cNvPr id="609306" name="Group 26"/>
              <p:cNvGrpSpPr>
                <a:grpSpLocks/>
              </p:cNvGrpSpPr>
              <p:nvPr/>
            </p:nvGrpSpPr>
            <p:grpSpPr bwMode="auto">
              <a:xfrm>
                <a:off x="2904" y="1776"/>
                <a:ext cx="680" cy="368"/>
                <a:chOff x="1968" y="1776"/>
                <a:chExt cx="680" cy="368"/>
              </a:xfrm>
            </p:grpSpPr>
            <p:sp>
              <p:nvSpPr>
                <p:cNvPr id="609307" name="Rectangle 27"/>
                <p:cNvSpPr>
                  <a:spLocks noChangeArrowheads="1"/>
                </p:cNvSpPr>
                <p:nvPr/>
              </p:nvSpPr>
              <p:spPr bwMode="auto">
                <a:xfrm>
                  <a:off x="1968" y="1776"/>
                  <a:ext cx="680" cy="368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08" name="Rectangle 28"/>
                <p:cNvSpPr>
                  <a:spLocks noChangeArrowheads="1"/>
                </p:cNvSpPr>
                <p:nvPr/>
              </p:nvSpPr>
              <p:spPr bwMode="auto">
                <a:xfrm>
                  <a:off x="2404" y="1852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49001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09" name="Rectangle 29"/>
                <p:cNvSpPr>
                  <a:spLocks noChangeArrowheads="1"/>
                </p:cNvSpPr>
                <p:nvPr/>
              </p:nvSpPr>
              <p:spPr bwMode="auto">
                <a:xfrm>
                  <a:off x="2404" y="2024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49001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09310" name="Line 30"/>
              <p:cNvSpPr>
                <a:spLocks noChangeShapeType="1"/>
              </p:cNvSpPr>
              <p:nvPr/>
            </p:nvSpPr>
            <p:spPr bwMode="auto">
              <a:xfrm>
                <a:off x="2476" y="1956"/>
                <a:ext cx="428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9323" name="Group 43"/>
            <p:cNvGrpSpPr>
              <a:grpSpLocks/>
            </p:cNvGrpSpPr>
            <p:nvPr/>
          </p:nvGrpSpPr>
          <p:grpSpPr bwMode="auto">
            <a:xfrm rot="-1094573">
              <a:off x="2903" y="3189"/>
              <a:ext cx="1108" cy="368"/>
              <a:chOff x="2476" y="1776"/>
              <a:chExt cx="1108" cy="368"/>
            </a:xfrm>
          </p:grpSpPr>
          <p:grpSp>
            <p:nvGrpSpPr>
              <p:cNvPr id="609324" name="Group 44"/>
              <p:cNvGrpSpPr>
                <a:grpSpLocks/>
              </p:cNvGrpSpPr>
              <p:nvPr/>
            </p:nvGrpSpPr>
            <p:grpSpPr bwMode="auto">
              <a:xfrm>
                <a:off x="2904" y="1776"/>
                <a:ext cx="680" cy="368"/>
                <a:chOff x="1968" y="1776"/>
                <a:chExt cx="680" cy="368"/>
              </a:xfrm>
            </p:grpSpPr>
            <p:sp>
              <p:nvSpPr>
                <p:cNvPr id="609325" name="Rectangle 45"/>
                <p:cNvSpPr>
                  <a:spLocks noChangeArrowheads="1"/>
                </p:cNvSpPr>
                <p:nvPr/>
              </p:nvSpPr>
              <p:spPr bwMode="auto">
                <a:xfrm>
                  <a:off x="1968" y="1776"/>
                  <a:ext cx="680" cy="368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26" name="Rectangle 46"/>
                <p:cNvSpPr>
                  <a:spLocks noChangeArrowheads="1"/>
                </p:cNvSpPr>
                <p:nvPr/>
              </p:nvSpPr>
              <p:spPr bwMode="auto">
                <a:xfrm>
                  <a:off x="2404" y="1852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49001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27" name="Rectangle 47"/>
                <p:cNvSpPr>
                  <a:spLocks noChangeArrowheads="1"/>
                </p:cNvSpPr>
                <p:nvPr/>
              </p:nvSpPr>
              <p:spPr bwMode="auto">
                <a:xfrm>
                  <a:off x="2404" y="2024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49001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09328" name="Line 48"/>
              <p:cNvSpPr>
                <a:spLocks noChangeShapeType="1"/>
              </p:cNvSpPr>
              <p:nvPr/>
            </p:nvSpPr>
            <p:spPr bwMode="auto">
              <a:xfrm>
                <a:off x="2476" y="1956"/>
                <a:ext cx="428" cy="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sm" len="sm"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09341" name="Group 61"/>
          <p:cNvGrpSpPr>
            <a:grpSpLocks/>
          </p:cNvGrpSpPr>
          <p:nvPr/>
        </p:nvGrpSpPr>
        <p:grpSpPr bwMode="auto">
          <a:xfrm>
            <a:off x="3632200" y="2117725"/>
            <a:ext cx="1612900" cy="1133475"/>
            <a:chOff x="1336" y="1302"/>
            <a:chExt cx="1016" cy="714"/>
          </a:xfrm>
        </p:grpSpPr>
        <p:sp>
          <p:nvSpPr>
            <p:cNvPr id="609336" name="Rectangle 56" descr="Briques horizontales"/>
            <p:cNvSpPr>
              <a:spLocks noChangeArrowheads="1"/>
            </p:cNvSpPr>
            <p:nvPr/>
          </p:nvSpPr>
          <p:spPr bwMode="auto">
            <a:xfrm>
              <a:off x="1336" y="1908"/>
              <a:ext cx="580" cy="108"/>
            </a:xfrm>
            <a:prstGeom prst="rect">
              <a:avLst/>
            </a:prstGeom>
            <a:pattFill prst="horzBrick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337" name="Rectangle 57" descr="Briques horizontales"/>
            <p:cNvSpPr>
              <a:spLocks noChangeArrowheads="1"/>
            </p:cNvSpPr>
            <p:nvPr/>
          </p:nvSpPr>
          <p:spPr bwMode="auto">
            <a:xfrm>
              <a:off x="2040" y="1908"/>
              <a:ext cx="312" cy="108"/>
            </a:xfrm>
            <a:prstGeom prst="rect">
              <a:avLst/>
            </a:prstGeom>
            <a:pattFill prst="horzBrick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338" name="Rectangle 58" descr="Briques horizontales"/>
            <p:cNvSpPr>
              <a:spLocks noChangeArrowheads="1"/>
            </p:cNvSpPr>
            <p:nvPr/>
          </p:nvSpPr>
          <p:spPr bwMode="auto">
            <a:xfrm>
              <a:off x="1336" y="1302"/>
              <a:ext cx="1016" cy="108"/>
            </a:xfrm>
            <a:prstGeom prst="rect">
              <a:avLst/>
            </a:prstGeom>
            <a:pattFill prst="horzBrick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339" name="Rectangle 59" descr="Briques horizontales"/>
            <p:cNvSpPr>
              <a:spLocks noChangeArrowheads="1"/>
            </p:cNvSpPr>
            <p:nvPr/>
          </p:nvSpPr>
          <p:spPr bwMode="auto">
            <a:xfrm>
              <a:off x="2218" y="1406"/>
              <a:ext cx="134" cy="502"/>
            </a:xfrm>
            <a:prstGeom prst="rect">
              <a:avLst/>
            </a:prstGeom>
            <a:pattFill prst="horzBrick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340" name="Rectangle 60" descr="Briques horizontales"/>
            <p:cNvSpPr>
              <a:spLocks noChangeArrowheads="1"/>
            </p:cNvSpPr>
            <p:nvPr/>
          </p:nvSpPr>
          <p:spPr bwMode="auto">
            <a:xfrm>
              <a:off x="1336" y="1408"/>
              <a:ext cx="106" cy="500"/>
            </a:xfrm>
            <a:prstGeom prst="rect">
              <a:avLst/>
            </a:prstGeom>
            <a:pattFill prst="horzBrick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9343" name="Group 63"/>
          <p:cNvGrpSpPr>
            <a:grpSpLocks/>
          </p:cNvGrpSpPr>
          <p:nvPr/>
        </p:nvGrpSpPr>
        <p:grpSpPr bwMode="auto">
          <a:xfrm>
            <a:off x="6102350" y="5283200"/>
            <a:ext cx="2209800" cy="954088"/>
            <a:chOff x="3844" y="3328"/>
            <a:chExt cx="1392" cy="601"/>
          </a:xfrm>
        </p:grpSpPr>
        <p:grpSp>
          <p:nvGrpSpPr>
            <p:cNvPr id="609317" name="Group 37"/>
            <p:cNvGrpSpPr>
              <a:grpSpLocks/>
            </p:cNvGrpSpPr>
            <p:nvPr/>
          </p:nvGrpSpPr>
          <p:grpSpPr bwMode="auto">
            <a:xfrm rot="974995">
              <a:off x="3844" y="3561"/>
              <a:ext cx="1108" cy="368"/>
              <a:chOff x="2476" y="1776"/>
              <a:chExt cx="1108" cy="368"/>
            </a:xfrm>
          </p:grpSpPr>
          <p:grpSp>
            <p:nvGrpSpPr>
              <p:cNvPr id="609318" name="Group 38"/>
              <p:cNvGrpSpPr>
                <a:grpSpLocks/>
              </p:cNvGrpSpPr>
              <p:nvPr/>
            </p:nvGrpSpPr>
            <p:grpSpPr bwMode="auto">
              <a:xfrm>
                <a:off x="2904" y="1776"/>
                <a:ext cx="680" cy="368"/>
                <a:chOff x="1968" y="1776"/>
                <a:chExt cx="680" cy="368"/>
              </a:xfrm>
            </p:grpSpPr>
            <p:sp>
              <p:nvSpPr>
                <p:cNvPr id="609319" name="Rectangle 39"/>
                <p:cNvSpPr>
                  <a:spLocks noChangeArrowheads="1"/>
                </p:cNvSpPr>
                <p:nvPr/>
              </p:nvSpPr>
              <p:spPr bwMode="auto">
                <a:xfrm>
                  <a:off x="1968" y="1776"/>
                  <a:ext cx="680" cy="368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2700" cap="rnd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20" name="Rectangle 40"/>
                <p:cNvSpPr>
                  <a:spLocks noChangeArrowheads="1"/>
                </p:cNvSpPr>
                <p:nvPr/>
              </p:nvSpPr>
              <p:spPr bwMode="auto">
                <a:xfrm>
                  <a:off x="2404" y="1852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50000"/>
                  </a:schemeClr>
                </a:solidFill>
                <a:ln w="9525" cap="rnd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321" name="Rectangle 41"/>
                <p:cNvSpPr>
                  <a:spLocks noChangeArrowheads="1"/>
                </p:cNvSpPr>
                <p:nvPr/>
              </p:nvSpPr>
              <p:spPr bwMode="auto">
                <a:xfrm>
                  <a:off x="2404" y="2024"/>
                  <a:ext cx="124" cy="56"/>
                </a:xfrm>
                <a:prstGeom prst="rect">
                  <a:avLst/>
                </a:prstGeom>
                <a:solidFill>
                  <a:schemeClr val="tx1">
                    <a:alpha val="50000"/>
                  </a:schemeClr>
                </a:solidFill>
                <a:ln w="9525" cap="rnd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:ln>
                <a:effectLst/>
              </p:spPr>
              <p:txBody>
                <a:bodyPr wrap="none" lIns="100800" tIns="50400" rIns="100800" bIns="50400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09322" name="Line 42"/>
              <p:cNvSpPr>
                <a:spLocks noChangeShapeType="1"/>
              </p:cNvSpPr>
              <p:nvPr/>
            </p:nvSpPr>
            <p:spPr bwMode="auto">
              <a:xfrm>
                <a:off x="2476" y="1956"/>
                <a:ext cx="428" cy="4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round/>
                <a:headEnd type="oval" w="sm" len="sm"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09342" name="Freeform 62"/>
            <p:cNvSpPr>
              <a:spLocks/>
            </p:cNvSpPr>
            <p:nvPr/>
          </p:nvSpPr>
          <p:spPr bwMode="auto">
            <a:xfrm>
              <a:off x="5112" y="3328"/>
              <a:ext cx="124" cy="456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92" y="240"/>
                </a:cxn>
                <a:cxn ang="0">
                  <a:pos x="0" y="544"/>
                </a:cxn>
              </a:cxnLst>
              <a:rect l="0" t="0" r="r" b="b"/>
              <a:pathLst>
                <a:path w="196" h="544">
                  <a:moveTo>
                    <a:pt x="24" y="0"/>
                  </a:moveTo>
                  <a:cubicBezTo>
                    <a:pt x="110" y="74"/>
                    <a:pt x="196" y="149"/>
                    <a:pt x="192" y="240"/>
                  </a:cubicBezTo>
                  <a:cubicBezTo>
                    <a:pt x="188" y="331"/>
                    <a:pt x="94" y="437"/>
                    <a:pt x="0" y="5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09344" name="Picture 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925" y="3276600"/>
            <a:ext cx="923925" cy="12319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09345" name="Picture 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5029200"/>
            <a:ext cx="977900" cy="12954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09346" name="Picture 6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2255838"/>
            <a:ext cx="960438" cy="144145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kumimoji="1" lang="fr-FR" sz="2400"/>
              <a:t>Remaining open problems</a:t>
            </a:r>
          </a:p>
        </p:txBody>
      </p:sp>
      <p:pic>
        <p:nvPicPr>
          <p:cNvPr id="6113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" y="3025775"/>
            <a:ext cx="1524000" cy="114458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graphicFrame>
        <p:nvGraphicFramePr>
          <p:cNvPr id="611335" name="Object 7"/>
          <p:cNvGraphicFramePr>
            <a:graphicFrameLocks noChangeAspect="1"/>
          </p:cNvGraphicFramePr>
          <p:nvPr/>
        </p:nvGraphicFramePr>
        <p:xfrm>
          <a:off x="2657475" y="3022600"/>
          <a:ext cx="2425700" cy="1168400"/>
        </p:xfrm>
        <a:graphic>
          <a:graphicData uri="http://schemas.openxmlformats.org/presentationml/2006/ole">
            <p:oleObj spid="_x0000_s611335" name="Équation" r:id="rId5" imgW="2425700" imgH="1168400" progId="Equation.3">
              <p:embed/>
            </p:oleObj>
          </a:graphicData>
        </a:graphic>
      </p:graphicFrame>
      <p:grpSp>
        <p:nvGrpSpPr>
          <p:cNvPr id="611336" name="Group 8"/>
          <p:cNvGrpSpPr>
            <a:grpSpLocks/>
          </p:cNvGrpSpPr>
          <p:nvPr/>
        </p:nvGrpSpPr>
        <p:grpSpPr bwMode="auto">
          <a:xfrm>
            <a:off x="5324475" y="2819400"/>
            <a:ext cx="1358900" cy="1447800"/>
            <a:chOff x="4032" y="2016"/>
            <a:chExt cx="856" cy="912"/>
          </a:xfrm>
        </p:grpSpPr>
        <p:graphicFrame>
          <p:nvGraphicFramePr>
            <p:cNvPr id="611337" name="Object 9"/>
            <p:cNvGraphicFramePr>
              <a:graphicFrameLocks noChangeAspect="1"/>
            </p:cNvGraphicFramePr>
            <p:nvPr/>
          </p:nvGraphicFramePr>
          <p:xfrm>
            <a:off x="4800" y="2640"/>
            <a:ext cx="88" cy="112"/>
          </p:xfrm>
          <a:graphic>
            <a:graphicData uri="http://schemas.openxmlformats.org/presentationml/2006/ole">
              <p:oleObj spid="_x0000_s611337" name="Équation" r:id="rId6" imgW="139700" imgH="177800" progId="Equation.3">
                <p:embed/>
              </p:oleObj>
            </a:graphicData>
          </a:graphic>
        </p:graphicFrame>
        <p:graphicFrame>
          <p:nvGraphicFramePr>
            <p:cNvPr id="611338" name="Object 10"/>
            <p:cNvGraphicFramePr>
              <a:graphicFrameLocks noChangeAspect="1"/>
            </p:cNvGraphicFramePr>
            <p:nvPr/>
          </p:nvGraphicFramePr>
          <p:xfrm>
            <a:off x="4272" y="2016"/>
            <a:ext cx="96" cy="112"/>
          </p:xfrm>
          <a:graphic>
            <a:graphicData uri="http://schemas.openxmlformats.org/presentationml/2006/ole">
              <p:oleObj spid="_x0000_s611338" name="Équation" r:id="rId7" imgW="152400" imgH="177800" progId="Equation.3">
                <p:embed/>
              </p:oleObj>
            </a:graphicData>
          </a:graphic>
        </p:graphicFrame>
        <p:sp>
          <p:nvSpPr>
            <p:cNvPr id="611339" name="Line 11"/>
            <p:cNvSpPr>
              <a:spLocks noChangeShapeType="1"/>
            </p:cNvSpPr>
            <p:nvPr/>
          </p:nvSpPr>
          <p:spPr bwMode="auto">
            <a:xfrm>
              <a:off x="4032" y="254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340" name="Line 12"/>
            <p:cNvSpPr>
              <a:spLocks noChangeShapeType="1"/>
            </p:cNvSpPr>
            <p:nvPr/>
          </p:nvSpPr>
          <p:spPr bwMode="auto">
            <a:xfrm flipV="1">
              <a:off x="4416" y="211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341" name="Rectangle 13"/>
            <p:cNvSpPr>
              <a:spLocks noChangeArrowheads="1"/>
            </p:cNvSpPr>
            <p:nvPr/>
          </p:nvSpPr>
          <p:spPr bwMode="auto">
            <a:xfrm>
              <a:off x="4128" y="2256"/>
              <a:ext cx="576" cy="5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11342" name="Group 14"/>
          <p:cNvGrpSpPr>
            <a:grpSpLocks/>
          </p:cNvGrpSpPr>
          <p:nvPr/>
        </p:nvGrpSpPr>
        <p:grpSpPr bwMode="auto">
          <a:xfrm>
            <a:off x="5438775" y="3162300"/>
            <a:ext cx="3086100" cy="990600"/>
            <a:chOff x="3720" y="3336"/>
            <a:chExt cx="1944" cy="624"/>
          </a:xfrm>
        </p:grpSpPr>
        <p:grpSp>
          <p:nvGrpSpPr>
            <p:cNvPr id="611343" name="Group 15"/>
            <p:cNvGrpSpPr>
              <a:grpSpLocks/>
            </p:cNvGrpSpPr>
            <p:nvPr/>
          </p:nvGrpSpPr>
          <p:grpSpPr bwMode="auto">
            <a:xfrm>
              <a:off x="3720" y="3336"/>
              <a:ext cx="624" cy="624"/>
              <a:chOff x="3720" y="3336"/>
              <a:chExt cx="624" cy="624"/>
            </a:xfrm>
          </p:grpSpPr>
          <p:sp>
            <p:nvSpPr>
              <p:cNvPr id="611344" name="Oval 16"/>
              <p:cNvSpPr>
                <a:spLocks noChangeArrowheads="1"/>
              </p:cNvSpPr>
              <p:nvPr/>
            </p:nvSpPr>
            <p:spPr bwMode="auto">
              <a:xfrm>
                <a:off x="4296" y="3336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CC99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345" name="Oval 17"/>
              <p:cNvSpPr>
                <a:spLocks noChangeArrowheads="1"/>
              </p:cNvSpPr>
              <p:nvPr/>
            </p:nvSpPr>
            <p:spPr bwMode="auto">
              <a:xfrm>
                <a:off x="4296" y="3912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CC99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346" name="Oval 18"/>
              <p:cNvSpPr>
                <a:spLocks noChangeArrowheads="1"/>
              </p:cNvSpPr>
              <p:nvPr/>
            </p:nvSpPr>
            <p:spPr bwMode="auto">
              <a:xfrm>
                <a:off x="3720" y="3336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CC99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347" name="Oval 19"/>
              <p:cNvSpPr>
                <a:spLocks noChangeArrowheads="1"/>
              </p:cNvSpPr>
              <p:nvPr/>
            </p:nvSpPr>
            <p:spPr bwMode="auto">
              <a:xfrm>
                <a:off x="3720" y="3912"/>
                <a:ext cx="48" cy="48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CC99"/>
                </a:solidFill>
                <a:round/>
                <a:headEnd/>
                <a:tailEnd/>
              </a:ln>
              <a:effectLst/>
            </p:spPr>
            <p:txBody>
              <a:bodyPr wrap="none" lIns="100800" tIns="50400" rIns="100800" bIns="5040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1348" name="Text Box 20"/>
            <p:cNvSpPr txBox="1">
              <a:spLocks noChangeArrowheads="1"/>
            </p:cNvSpPr>
            <p:nvPr/>
          </p:nvSpPr>
          <p:spPr bwMode="auto">
            <a:xfrm>
              <a:off x="4546" y="3504"/>
              <a:ext cx="1118" cy="409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  <a:spAutoFit/>
            </a:bodyPr>
            <a:lstStyle/>
            <a:p>
              <a:pPr algn="l">
                <a:buClr>
                  <a:srgbClr val="00CC99"/>
                </a:buClr>
                <a:buFontTx/>
                <a:buChar char="-"/>
              </a:pPr>
              <a:r>
                <a:rPr lang="fr-FR" sz="1200"/>
                <a:t> clothoids</a:t>
              </a:r>
            </a:p>
            <a:p>
              <a:pPr algn="l">
                <a:buClr>
                  <a:srgbClr val="00CC99"/>
                </a:buClr>
                <a:buFontTx/>
                <a:buChar char="-"/>
              </a:pPr>
              <a:r>
                <a:rPr lang="fr-FR" sz="1200"/>
                <a:t> involutes of a circle</a:t>
              </a:r>
            </a:p>
            <a:p>
              <a:pPr>
                <a:buClr>
                  <a:srgbClr val="00CC99"/>
                </a:buClr>
                <a:buFontTx/>
                <a:buChar char="-"/>
              </a:pPr>
              <a:endParaRPr lang="fr-FR" sz="1200"/>
            </a:p>
          </p:txBody>
        </p:sp>
      </p:grpSp>
      <p:pic>
        <p:nvPicPr>
          <p:cNvPr id="611349" name="Picture 21" descr="Cliché 2008-10-05 11-27-4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8375" y="4972050"/>
            <a:ext cx="962025" cy="962025"/>
          </a:xfrm>
          <a:prstGeom prst="rect">
            <a:avLst/>
          </a:prstGeom>
          <a:noFill/>
        </p:spPr>
      </p:pic>
      <p:sp>
        <p:nvSpPr>
          <p:cNvPr id="611350" name="Text Box 22"/>
          <p:cNvSpPr txBox="1">
            <a:spLocks noChangeArrowheads="1"/>
          </p:cNvSpPr>
          <p:nvPr/>
        </p:nvSpPr>
        <p:spPr bwMode="auto">
          <a:xfrm>
            <a:off x="3355975" y="5226050"/>
            <a:ext cx="3733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Time-optimal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15427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kumimoji="1" lang="fr-FR" sz="2400"/>
              <a:t>Remaining open problems</a:t>
            </a:r>
          </a:p>
        </p:txBody>
      </p:sp>
      <p:grpSp>
        <p:nvGrpSpPr>
          <p:cNvPr id="615445" name="Group 21"/>
          <p:cNvGrpSpPr>
            <a:grpSpLocks/>
          </p:cNvGrpSpPr>
          <p:nvPr/>
        </p:nvGrpSpPr>
        <p:grpSpPr bwMode="auto">
          <a:xfrm>
            <a:off x="1003300" y="2616200"/>
            <a:ext cx="1752600" cy="3124200"/>
            <a:chOff x="3600" y="1104"/>
            <a:chExt cx="1632" cy="2850"/>
          </a:xfrm>
        </p:grpSpPr>
        <p:pic>
          <p:nvPicPr>
            <p:cNvPr id="615446" name="Picture 22" descr="pict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1104"/>
              <a:ext cx="1632" cy="2171"/>
            </a:xfrm>
            <a:prstGeom prst="rect">
              <a:avLst/>
            </a:prstGeom>
            <a:noFill/>
          </p:spPr>
        </p:pic>
        <p:grpSp>
          <p:nvGrpSpPr>
            <p:cNvPr id="615447" name="Group 23"/>
            <p:cNvGrpSpPr>
              <a:grpSpLocks/>
            </p:cNvGrpSpPr>
            <p:nvPr/>
          </p:nvGrpSpPr>
          <p:grpSpPr bwMode="auto">
            <a:xfrm>
              <a:off x="4032" y="3024"/>
              <a:ext cx="890" cy="930"/>
              <a:chOff x="4032" y="2982"/>
              <a:chExt cx="890" cy="930"/>
            </a:xfrm>
          </p:grpSpPr>
          <p:pic>
            <p:nvPicPr>
              <p:cNvPr id="615448" name="Picture 24" descr="trailer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32" y="3264"/>
                <a:ext cx="890" cy="648"/>
              </a:xfrm>
              <a:prstGeom prst="rect">
                <a:avLst/>
              </a:prstGeom>
              <a:noFill/>
            </p:spPr>
          </p:pic>
          <p:sp>
            <p:nvSpPr>
              <p:cNvPr id="615449" name="Line 25"/>
              <p:cNvSpPr>
                <a:spLocks noChangeShapeType="1"/>
              </p:cNvSpPr>
              <p:nvPr/>
            </p:nvSpPr>
            <p:spPr bwMode="auto">
              <a:xfrm flipV="1">
                <a:off x="4525" y="3159"/>
                <a:ext cx="46" cy="177"/>
              </a:xfrm>
              <a:prstGeom prst="line">
                <a:avLst/>
              </a:prstGeom>
              <a:noFill/>
              <a:ln w="762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615450" name="Picture 26" descr="connectio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525" y="2982"/>
                <a:ext cx="126" cy="16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15451" name="Text Box 27"/>
          <p:cNvSpPr txBox="1">
            <a:spLocks noChangeArrowheads="1"/>
          </p:cNvSpPr>
          <p:nvPr/>
        </p:nvSpPr>
        <p:spPr bwMode="auto">
          <a:xfrm>
            <a:off x="4629150" y="6026150"/>
            <a:ext cx="3733800" cy="3667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1800" b="1"/>
              <a:t>(2,3,4,5) </a:t>
            </a:r>
            <a:r>
              <a:rPr lang="fr-FR" sz="1800" b="1" i="1"/>
              <a:t>versus</a:t>
            </a:r>
            <a:r>
              <a:rPr lang="fr-FR" sz="1800" b="1"/>
              <a:t> (2,3,5)</a:t>
            </a:r>
          </a:p>
        </p:txBody>
      </p:sp>
      <p:graphicFrame>
        <p:nvGraphicFramePr>
          <p:cNvPr id="615452" name="Object 28"/>
          <p:cNvGraphicFramePr>
            <a:graphicFrameLocks noChangeAspect="1"/>
          </p:cNvGraphicFramePr>
          <p:nvPr/>
        </p:nvGraphicFramePr>
        <p:xfrm>
          <a:off x="4686300" y="2171700"/>
          <a:ext cx="2438400" cy="1168400"/>
        </p:xfrm>
        <a:graphic>
          <a:graphicData uri="http://schemas.openxmlformats.org/presentationml/2006/ole">
            <p:oleObj spid="_x0000_s615452" name="Équation" r:id="rId7" imgW="2438400" imgH="1168400" progId="Equation.3">
              <p:embed/>
            </p:oleObj>
          </a:graphicData>
        </a:graphic>
      </p:graphicFrame>
      <p:grpSp>
        <p:nvGrpSpPr>
          <p:cNvPr id="615453" name="Group 29"/>
          <p:cNvGrpSpPr>
            <a:grpSpLocks/>
          </p:cNvGrpSpPr>
          <p:nvPr/>
        </p:nvGrpSpPr>
        <p:grpSpPr bwMode="auto">
          <a:xfrm>
            <a:off x="7016750" y="3505200"/>
            <a:ext cx="1270000" cy="2482850"/>
            <a:chOff x="4420" y="2208"/>
            <a:chExt cx="800" cy="1564"/>
          </a:xfrm>
        </p:grpSpPr>
        <p:sp>
          <p:nvSpPr>
            <p:cNvPr id="615454" name="Rectangle 30"/>
            <p:cNvSpPr>
              <a:spLocks noChangeArrowheads="1"/>
            </p:cNvSpPr>
            <p:nvPr/>
          </p:nvSpPr>
          <p:spPr bwMode="auto">
            <a:xfrm>
              <a:off x="4420" y="3440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endParaRPr kumimoji="1" lang="fr-FR" sz="2000"/>
            </a:p>
          </p:txBody>
        </p:sp>
        <p:sp>
          <p:nvSpPr>
            <p:cNvPr id="615455" name="Rectangle 31"/>
            <p:cNvSpPr>
              <a:spLocks noChangeArrowheads="1"/>
            </p:cNvSpPr>
            <p:nvPr/>
          </p:nvSpPr>
          <p:spPr bwMode="auto">
            <a:xfrm>
              <a:off x="4420" y="3108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2000"/>
                <a:t>5</a:t>
              </a:r>
            </a:p>
          </p:txBody>
        </p:sp>
        <p:sp>
          <p:nvSpPr>
            <p:cNvPr id="615456" name="Rectangle 32"/>
            <p:cNvSpPr>
              <a:spLocks noChangeArrowheads="1"/>
            </p:cNvSpPr>
            <p:nvPr/>
          </p:nvSpPr>
          <p:spPr bwMode="auto">
            <a:xfrm>
              <a:off x="4420" y="2776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2000"/>
                <a:t>3</a:t>
              </a:r>
            </a:p>
          </p:txBody>
        </p:sp>
        <p:sp>
          <p:nvSpPr>
            <p:cNvPr id="615457" name="Rectangle 33"/>
            <p:cNvSpPr>
              <a:spLocks noChangeArrowheads="1"/>
            </p:cNvSpPr>
            <p:nvPr/>
          </p:nvSpPr>
          <p:spPr bwMode="auto">
            <a:xfrm>
              <a:off x="4420" y="2444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2000"/>
                <a:t>2</a:t>
              </a:r>
            </a:p>
          </p:txBody>
        </p:sp>
        <p:sp>
          <p:nvSpPr>
            <p:cNvPr id="615458" name="Rectangle 34"/>
            <p:cNvSpPr>
              <a:spLocks noChangeArrowheads="1"/>
            </p:cNvSpPr>
            <p:nvPr/>
          </p:nvSpPr>
          <p:spPr bwMode="auto">
            <a:xfrm>
              <a:off x="4420" y="2208"/>
              <a:ext cx="800" cy="23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1800"/>
                <a:t>not</a:t>
              </a:r>
            </a:p>
          </p:txBody>
        </p:sp>
      </p:grpSp>
      <p:grpSp>
        <p:nvGrpSpPr>
          <p:cNvPr id="615459" name="Group 35"/>
          <p:cNvGrpSpPr>
            <a:grpSpLocks/>
          </p:cNvGrpSpPr>
          <p:nvPr/>
        </p:nvGrpSpPr>
        <p:grpSpPr bwMode="auto">
          <a:xfrm>
            <a:off x="3276600" y="3505200"/>
            <a:ext cx="3740150" cy="2482850"/>
            <a:chOff x="2064" y="2208"/>
            <a:chExt cx="2356" cy="1564"/>
          </a:xfrm>
        </p:grpSpPr>
        <p:sp>
          <p:nvSpPr>
            <p:cNvPr id="615460" name="Rectangle 36"/>
            <p:cNvSpPr>
              <a:spLocks noChangeArrowheads="1"/>
            </p:cNvSpPr>
            <p:nvPr/>
          </p:nvSpPr>
          <p:spPr bwMode="auto">
            <a:xfrm>
              <a:off x="3620" y="3440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2000"/>
                <a:t>5</a:t>
              </a:r>
            </a:p>
          </p:txBody>
        </p:sp>
        <p:sp>
          <p:nvSpPr>
            <p:cNvPr id="615461" name="Rectangle 37"/>
            <p:cNvSpPr>
              <a:spLocks noChangeArrowheads="1"/>
            </p:cNvSpPr>
            <p:nvPr/>
          </p:nvSpPr>
          <p:spPr bwMode="auto">
            <a:xfrm>
              <a:off x="2820" y="3440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 algn="l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endParaRPr kumimoji="1" lang="fr-FR" sz="2800"/>
            </a:p>
          </p:txBody>
        </p:sp>
        <p:sp>
          <p:nvSpPr>
            <p:cNvPr id="615462" name="Rectangle 38"/>
            <p:cNvSpPr>
              <a:spLocks noChangeArrowheads="1"/>
            </p:cNvSpPr>
            <p:nvPr/>
          </p:nvSpPr>
          <p:spPr bwMode="auto">
            <a:xfrm>
              <a:off x="3620" y="3108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2000"/>
                <a:t>4</a:t>
              </a:r>
            </a:p>
          </p:txBody>
        </p:sp>
        <p:sp>
          <p:nvSpPr>
            <p:cNvPr id="615463" name="Rectangle 39"/>
            <p:cNvSpPr>
              <a:spLocks noChangeArrowheads="1"/>
            </p:cNvSpPr>
            <p:nvPr/>
          </p:nvSpPr>
          <p:spPr bwMode="auto">
            <a:xfrm>
              <a:off x="2820" y="3108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 algn="l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endParaRPr kumimoji="1" lang="fr-FR" sz="2800"/>
            </a:p>
          </p:txBody>
        </p:sp>
        <p:sp>
          <p:nvSpPr>
            <p:cNvPr id="615464" name="Rectangle 40"/>
            <p:cNvSpPr>
              <a:spLocks noChangeArrowheads="1"/>
            </p:cNvSpPr>
            <p:nvPr/>
          </p:nvSpPr>
          <p:spPr bwMode="auto">
            <a:xfrm>
              <a:off x="3620" y="2776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2000"/>
                <a:t>3</a:t>
              </a:r>
            </a:p>
          </p:txBody>
        </p:sp>
        <p:sp>
          <p:nvSpPr>
            <p:cNvPr id="615465" name="Rectangle 41"/>
            <p:cNvSpPr>
              <a:spLocks noChangeArrowheads="1"/>
            </p:cNvSpPr>
            <p:nvPr/>
          </p:nvSpPr>
          <p:spPr bwMode="auto">
            <a:xfrm>
              <a:off x="2820" y="2776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 algn="l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endParaRPr kumimoji="1" lang="fr-FR" sz="2800"/>
            </a:p>
          </p:txBody>
        </p:sp>
        <p:sp>
          <p:nvSpPr>
            <p:cNvPr id="615466" name="Rectangle 42"/>
            <p:cNvSpPr>
              <a:spLocks noChangeArrowheads="1"/>
            </p:cNvSpPr>
            <p:nvPr/>
          </p:nvSpPr>
          <p:spPr bwMode="auto">
            <a:xfrm>
              <a:off x="3620" y="2444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2000"/>
                <a:t>2</a:t>
              </a:r>
            </a:p>
          </p:txBody>
        </p:sp>
        <p:sp>
          <p:nvSpPr>
            <p:cNvPr id="615467" name="Rectangle 43"/>
            <p:cNvSpPr>
              <a:spLocks noChangeArrowheads="1"/>
            </p:cNvSpPr>
            <p:nvPr/>
          </p:nvSpPr>
          <p:spPr bwMode="auto">
            <a:xfrm>
              <a:off x="2820" y="2444"/>
              <a:ext cx="800" cy="3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 algn="l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endParaRPr kumimoji="1" lang="fr-FR" sz="2800"/>
            </a:p>
          </p:txBody>
        </p:sp>
        <p:sp>
          <p:nvSpPr>
            <p:cNvPr id="615468" name="Rectangle 44"/>
            <p:cNvSpPr>
              <a:spLocks noChangeArrowheads="1"/>
            </p:cNvSpPr>
            <p:nvPr/>
          </p:nvSpPr>
          <p:spPr bwMode="auto">
            <a:xfrm>
              <a:off x="3620" y="2208"/>
              <a:ext cx="800" cy="23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1800"/>
                <a:t>centered</a:t>
              </a:r>
              <a:endParaRPr kumimoji="1" lang="fr-FR" sz="2800"/>
            </a:p>
          </p:txBody>
        </p:sp>
        <p:sp>
          <p:nvSpPr>
            <p:cNvPr id="615469" name="Rectangle 45"/>
            <p:cNvSpPr>
              <a:spLocks noChangeArrowheads="1"/>
            </p:cNvSpPr>
            <p:nvPr/>
          </p:nvSpPr>
          <p:spPr bwMode="auto">
            <a:xfrm>
              <a:off x="2820" y="2208"/>
              <a:ext cx="800" cy="23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  <p:txBody>
            <a:bodyPr lIns="100800" tIns="50400" rIns="100800" bIns="50400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None/>
              </a:pPr>
              <a:r>
                <a:rPr kumimoji="1" lang="fr-FR" sz="1800"/>
                <a:t>Hooking</a:t>
              </a:r>
            </a:p>
          </p:txBody>
        </p:sp>
        <p:graphicFrame>
          <p:nvGraphicFramePr>
            <p:cNvPr id="615470" name="Object 46"/>
            <p:cNvGraphicFramePr>
              <a:graphicFrameLocks noChangeAspect="1"/>
            </p:cNvGraphicFramePr>
            <p:nvPr/>
          </p:nvGraphicFramePr>
          <p:xfrm>
            <a:off x="3132" y="2496"/>
            <a:ext cx="300" cy="168"/>
          </p:xfrm>
          <a:graphic>
            <a:graphicData uri="http://schemas.openxmlformats.org/presentationml/2006/ole">
              <p:oleObj spid="_x0000_s615470" name="Équation" r:id="rId8" imgW="317500" imgH="177800" progId="Equation.3">
                <p:embed/>
              </p:oleObj>
            </a:graphicData>
          </a:graphic>
        </p:graphicFrame>
        <p:graphicFrame>
          <p:nvGraphicFramePr>
            <p:cNvPr id="615471" name="Object 47"/>
            <p:cNvGraphicFramePr>
              <a:graphicFrameLocks noChangeAspect="1"/>
            </p:cNvGraphicFramePr>
            <p:nvPr/>
          </p:nvGraphicFramePr>
          <p:xfrm>
            <a:off x="3024" y="2826"/>
            <a:ext cx="408" cy="192"/>
          </p:xfrm>
          <a:graphic>
            <a:graphicData uri="http://schemas.openxmlformats.org/presentationml/2006/ole">
              <p:oleObj spid="_x0000_s615471" name="Équation" r:id="rId9" imgW="431800" imgH="203200" progId="Equation.3">
                <p:embed/>
              </p:oleObj>
            </a:graphicData>
          </a:graphic>
        </p:graphicFrame>
        <p:graphicFrame>
          <p:nvGraphicFramePr>
            <p:cNvPr id="615472" name="Object 48"/>
            <p:cNvGraphicFramePr>
              <a:graphicFrameLocks noChangeAspect="1"/>
            </p:cNvGraphicFramePr>
            <p:nvPr/>
          </p:nvGraphicFramePr>
          <p:xfrm>
            <a:off x="2064" y="3088"/>
            <a:ext cx="1404" cy="216"/>
          </p:xfrm>
          <a:graphic>
            <a:graphicData uri="http://schemas.openxmlformats.org/presentationml/2006/ole">
              <p:oleObj spid="_x0000_s615472" name="Équation" r:id="rId10" imgW="1485900" imgH="228600" progId="Equation.3">
                <p:embed/>
              </p:oleObj>
            </a:graphicData>
          </a:graphic>
        </p:graphicFrame>
        <p:graphicFrame>
          <p:nvGraphicFramePr>
            <p:cNvPr id="615473" name="Object 49"/>
            <p:cNvGraphicFramePr>
              <a:graphicFrameLocks noChangeAspect="1"/>
            </p:cNvGraphicFramePr>
            <p:nvPr/>
          </p:nvGraphicFramePr>
          <p:xfrm>
            <a:off x="2364" y="3416"/>
            <a:ext cx="1068" cy="240"/>
          </p:xfrm>
          <a:graphic>
            <a:graphicData uri="http://schemas.openxmlformats.org/presentationml/2006/ole">
              <p:oleObj spid="_x0000_s615473" name="Équation" r:id="rId11" imgW="1130300" imgH="254000" progId="Equation.3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ChangeArrowheads="1"/>
          </p:cNvSpPr>
          <p:nvPr/>
        </p:nvSpPr>
        <p:spPr bwMode="auto">
          <a:xfrm>
            <a:off x="17018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kumimoji="1" lang="fr-FR" sz="2000" b="1">
                <a:solidFill>
                  <a:schemeClr val="bg1"/>
                </a:solidFill>
              </a:rPr>
              <a:t>N o n h o l o n o m i c   s y s t e m 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24200" y="1219200"/>
            <a:ext cx="60198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kumimoji="1" lang="fr-FR" sz="2400"/>
              <a:t>Remaining open problems</a:t>
            </a:r>
          </a:p>
        </p:txBody>
      </p:sp>
      <p:sp>
        <p:nvSpPr>
          <p:cNvPr id="674826" name="Text Box 10"/>
          <p:cNvSpPr txBox="1">
            <a:spLocks noChangeArrowheads="1"/>
          </p:cNvSpPr>
          <p:nvPr/>
        </p:nvSpPr>
        <p:spPr bwMode="auto">
          <a:xfrm>
            <a:off x="2768600" y="5467350"/>
            <a:ext cx="4673600" cy="64135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/>
              <a:t>Not small-time controllable systems:</a:t>
            </a:r>
          </a:p>
          <a:p>
            <a:r>
              <a:rPr lang="fr-FR" sz="1800"/>
              <a:t>is the problem still decidable?</a:t>
            </a:r>
          </a:p>
        </p:txBody>
      </p:sp>
      <p:pic>
        <p:nvPicPr>
          <p:cNvPr id="674849" name="Picture 33" descr="/Users/jpl/Desktop/exposes/exposes2008/Laumond-LAAS-40ieme/250ywing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197100"/>
            <a:ext cx="2768600" cy="2768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674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48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48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4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4849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  M o t i o n   P l a n n i n g</a:t>
            </a:r>
            <a:endParaRPr lang="fr-FR" sz="3600" b="0"/>
          </a:p>
        </p:txBody>
      </p:sp>
      <p:sp>
        <p:nvSpPr>
          <p:cNvPr id="668675" name="Text Box 3"/>
          <p:cNvSpPr txBox="1">
            <a:spLocks noChangeArrowheads="1"/>
          </p:cNvSpPr>
          <p:nvPr/>
        </p:nvSpPr>
        <p:spPr bwMode="auto">
          <a:xfrm>
            <a:off x="3124200" y="3111500"/>
            <a:ext cx="39624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 b="1"/>
              <a:t>…and that works!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  M o t i o n   P l a n n i n g</a:t>
            </a:r>
            <a:endParaRPr lang="fr-FR" sz="3600" b="0"/>
          </a:p>
        </p:txBody>
      </p:sp>
      <p:sp>
        <p:nvSpPr>
          <p:cNvPr id="672771" name="Text Box 3"/>
          <p:cNvSpPr txBox="1">
            <a:spLocks noChangeArrowheads="1"/>
          </p:cNvSpPr>
          <p:nvPr/>
        </p:nvSpPr>
        <p:spPr bwMode="auto">
          <a:xfrm>
            <a:off x="3035300" y="1130300"/>
            <a:ext cx="39624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Robot motion autonomy</a:t>
            </a:r>
          </a:p>
        </p:txBody>
      </p:sp>
      <p:pic>
        <p:nvPicPr>
          <p:cNvPr id="6727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900" y="4953000"/>
            <a:ext cx="1363663" cy="444500"/>
          </a:xfrm>
          <a:prstGeom prst="rect">
            <a:avLst/>
          </a:prstGeom>
          <a:noFill/>
        </p:spPr>
      </p:pic>
      <p:pic>
        <p:nvPicPr>
          <p:cNvPr id="6727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413" y="2916238"/>
            <a:ext cx="1241425" cy="1582737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72775" name="Picture 7" descr="/Users/jpl/Desktop/exposes/exposes2008/Laumond-LAAS-40ieme/gs-pp2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73400" y="25908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0" fill="hold"/>
                                        <p:tgtEl>
                                          <p:spTgt spid="6727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27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27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27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277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B e y o n d   R o b o t i c s</a:t>
            </a:r>
            <a:endParaRPr lang="fr-FR" sz="3600" b="0"/>
          </a:p>
        </p:txBody>
      </p:sp>
      <p:sp>
        <p:nvSpPr>
          <p:cNvPr id="629763" name="Text Box 3"/>
          <p:cNvSpPr txBox="1">
            <a:spLocks noChangeArrowheads="1"/>
          </p:cNvSpPr>
          <p:nvPr/>
        </p:nvSpPr>
        <p:spPr bwMode="auto">
          <a:xfrm>
            <a:off x="2946400" y="1117600"/>
            <a:ext cx="39624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Computer animation</a:t>
            </a:r>
          </a:p>
        </p:txBody>
      </p:sp>
      <p:pic>
        <p:nvPicPr>
          <p:cNvPr id="629764" name="Picture 4" descr="Cliché 2008-10-07 07-33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4094163"/>
            <a:ext cx="958850" cy="1246187"/>
          </a:xfrm>
          <a:prstGeom prst="rect">
            <a:avLst/>
          </a:prstGeom>
          <a:noFill/>
        </p:spPr>
      </p:pic>
      <p:pic>
        <p:nvPicPr>
          <p:cNvPr id="6297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100" y="5676900"/>
            <a:ext cx="1363663" cy="444500"/>
          </a:xfrm>
          <a:prstGeom prst="rect">
            <a:avLst/>
          </a:prstGeom>
          <a:noFill/>
        </p:spPr>
      </p:pic>
      <p:pic>
        <p:nvPicPr>
          <p:cNvPr id="6297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8338" y="2133600"/>
            <a:ext cx="1131887" cy="14430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2976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94050" y="2362200"/>
            <a:ext cx="4160838" cy="307340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i c s</a:t>
            </a:r>
            <a:endParaRPr lang="fr-FR" sz="3600" b="0"/>
          </a:p>
        </p:txBody>
      </p:sp>
      <p:sp>
        <p:nvSpPr>
          <p:cNvPr id="654339" name="Text Box 3"/>
          <p:cNvSpPr txBox="1">
            <a:spLocks noChangeArrowheads="1"/>
          </p:cNvSpPr>
          <p:nvPr/>
        </p:nvSpPr>
        <p:spPr bwMode="auto">
          <a:xfrm>
            <a:off x="2946400" y="1117600"/>
            <a:ext cx="39624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Humanoid robots</a:t>
            </a:r>
          </a:p>
        </p:txBody>
      </p:sp>
      <p:pic>
        <p:nvPicPr>
          <p:cNvPr id="654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3708400"/>
            <a:ext cx="1363663" cy="444500"/>
          </a:xfrm>
          <a:prstGeom prst="rect">
            <a:avLst/>
          </a:prstGeom>
          <a:noFill/>
        </p:spPr>
      </p:pic>
      <p:pic>
        <p:nvPicPr>
          <p:cNvPr id="6543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338" y="2133600"/>
            <a:ext cx="1131887" cy="1443038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5434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675" y="4437063"/>
            <a:ext cx="1120775" cy="1428750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54345" name="Picture 9" descr="alst-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3" y="5900738"/>
            <a:ext cx="927100" cy="419100"/>
          </a:xfrm>
          <a:prstGeom prst="rect">
            <a:avLst/>
          </a:prstGeom>
          <a:noFill/>
        </p:spPr>
      </p:pic>
      <p:pic>
        <p:nvPicPr>
          <p:cNvPr id="654346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60675" y="2252663"/>
            <a:ext cx="1508125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4347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80200" y="2214563"/>
            <a:ext cx="15367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4348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32338" y="2228850"/>
            <a:ext cx="15271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4349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62250" y="4014788"/>
            <a:ext cx="15430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4350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40250" y="4025900"/>
            <a:ext cx="21463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4351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83400" y="402590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B e y o n d   R o b o t i c s</a:t>
            </a:r>
            <a:endParaRPr lang="fr-FR" sz="3600" b="0"/>
          </a:p>
        </p:txBody>
      </p:sp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2946400" y="1117600"/>
            <a:ext cx="39624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Computer animation</a:t>
            </a:r>
          </a:p>
        </p:txBody>
      </p:sp>
      <p:pic>
        <p:nvPicPr>
          <p:cNvPr id="650244" name="Picture 4" descr="Cliché 2008-10-07 07-33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4094163"/>
            <a:ext cx="958850" cy="1246187"/>
          </a:xfrm>
          <a:prstGeom prst="rect">
            <a:avLst/>
          </a:prstGeom>
          <a:noFill/>
        </p:spPr>
      </p:pic>
      <p:pic>
        <p:nvPicPr>
          <p:cNvPr id="65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100" y="5676900"/>
            <a:ext cx="1363663" cy="444500"/>
          </a:xfrm>
          <a:prstGeom prst="rect">
            <a:avLst/>
          </a:prstGeom>
          <a:noFill/>
        </p:spPr>
      </p:pic>
      <p:pic>
        <p:nvPicPr>
          <p:cNvPr id="65024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400" y="2209800"/>
            <a:ext cx="1003300" cy="1376363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5024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4700" y="1611313"/>
            <a:ext cx="673100" cy="471487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50249" name="Picture 9" descr="goingHotel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2663" y="4457700"/>
            <a:ext cx="2522537" cy="1889125"/>
          </a:xfrm>
          <a:prstGeom prst="rect">
            <a:avLst/>
          </a:prstGeom>
          <a:noFill/>
        </p:spPr>
      </p:pic>
      <p:pic>
        <p:nvPicPr>
          <p:cNvPr id="650250" name="Picture 10" descr="crowds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16238" y="2349500"/>
            <a:ext cx="2390775" cy="1852613"/>
          </a:xfrm>
          <a:prstGeom prst="rect">
            <a:avLst/>
          </a:prstGeom>
          <a:noFill/>
        </p:spPr>
      </p:pic>
      <p:pic>
        <p:nvPicPr>
          <p:cNvPr id="650251" name="Picture 11" descr="h_4_ill_695565_00608395"/>
          <p:cNvPicPr>
            <a:picLocks noChangeAspect="1" noChangeArrowheads="1"/>
          </p:cNvPicPr>
          <p:nvPr/>
        </p:nvPicPr>
        <p:blipFill>
          <a:blip r:embed="rId9"/>
          <a:srcRect l="21021"/>
          <a:stretch>
            <a:fillRect/>
          </a:stretch>
        </p:blipFill>
        <p:spPr bwMode="auto">
          <a:xfrm>
            <a:off x="5827713" y="1971675"/>
            <a:ext cx="2274887" cy="19272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400" b="0">
                <a:solidFill>
                  <a:schemeClr val="bg1"/>
                </a:solidFill>
              </a:rPr>
              <a:t/>
            </a:r>
            <a:br>
              <a:rPr lang="fr-FR" sz="2400" b="0">
                <a:solidFill>
                  <a:schemeClr val="bg1"/>
                </a:solidFill>
              </a:rPr>
            </a:br>
            <a:endParaRPr lang="fr-FR" sz="3600" b="0"/>
          </a:p>
        </p:txBody>
      </p:sp>
      <p:sp>
        <p:nvSpPr>
          <p:cNvPr id="737283" name="Text Box 3"/>
          <p:cNvSpPr txBox="1">
            <a:spLocks noChangeArrowheads="1"/>
          </p:cNvSpPr>
          <p:nvPr/>
        </p:nvSpPr>
        <p:spPr bwMode="auto">
          <a:xfrm>
            <a:off x="3176588" y="5497513"/>
            <a:ext cx="252412" cy="5889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lIns="100800" tIns="50400" rIns="100800" bIns="504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37284" name="Text Box 4"/>
          <p:cNvSpPr txBox="1">
            <a:spLocks noChangeArrowheads="1"/>
          </p:cNvSpPr>
          <p:nvPr/>
        </p:nvSpPr>
        <p:spPr bwMode="auto">
          <a:xfrm>
            <a:off x="3124200" y="1143000"/>
            <a:ext cx="17491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dirty="0">
                <a:ea typeface="ＭＳ Ｐゴシック" charset="-128"/>
                <a:cs typeface="ＭＳ Ｐゴシック" charset="-128"/>
              </a:rPr>
              <a:t>…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to Robot</a:t>
            </a:r>
            <a:endParaRPr lang="fr-FR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7286" name="Text Box 6"/>
          <p:cNvSpPr txBox="1">
            <a:spLocks noChangeArrowheads="1"/>
          </p:cNvSpPr>
          <p:nvPr/>
        </p:nvSpPr>
        <p:spPr bwMode="auto">
          <a:xfrm>
            <a:off x="4857750" y="5202238"/>
            <a:ext cx="530225" cy="2841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lIns="100800" tIns="50400" rIns="100800" bIns="50400">
            <a:prstTxWarp prst="textNoShape">
              <a:avLst/>
            </a:prstTxWarp>
            <a:spAutoFit/>
          </a:bodyPr>
          <a:lstStyle/>
          <a:p>
            <a:r>
              <a:rPr lang="fr-FR" sz="1200" b="1"/>
              <a:t>ABB</a:t>
            </a:r>
          </a:p>
        </p:txBody>
      </p:sp>
      <p:pic>
        <p:nvPicPr>
          <p:cNvPr id="737287" name="Picture 7" descr="/Users/jpl/Desktop/Films-Boulot/GROS-FILMS/abb-industrie-alimentair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22600" y="20574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71" fill="hold"/>
                                        <p:tgtEl>
                                          <p:spTgt spid="737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3728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37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37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287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  M o t i o n   P l a n n i n g</a:t>
            </a:r>
            <a:endParaRPr lang="fr-FR" sz="3600" b="0"/>
          </a:p>
        </p:txBody>
      </p:sp>
      <p:sp>
        <p:nvSpPr>
          <p:cNvPr id="670723" name="Text Box 3"/>
          <p:cNvSpPr txBox="1">
            <a:spLocks noChangeArrowheads="1"/>
          </p:cNvSpPr>
          <p:nvPr/>
        </p:nvSpPr>
        <p:spPr bwMode="auto">
          <a:xfrm>
            <a:off x="3035300" y="1130300"/>
            <a:ext cx="39624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Robot programming</a:t>
            </a:r>
          </a:p>
        </p:txBody>
      </p:sp>
      <p:pic>
        <p:nvPicPr>
          <p:cNvPr id="670724" name="Picture 4" descr="/Users/jpl/Desktop/exposes/exposes2008/Laumond-LAAS-40ieme/kineo-robcaddemo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35300" y="2222500"/>
            <a:ext cx="4445000" cy="3556000"/>
          </a:xfrm>
          <a:prstGeom prst="rect">
            <a:avLst/>
          </a:prstGeom>
          <a:noFill/>
        </p:spPr>
      </p:pic>
      <p:pic>
        <p:nvPicPr>
          <p:cNvPr id="670725" name="Picture 5" descr="Cliché 2008-10-06 20-47-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350" y="2908300"/>
            <a:ext cx="939800" cy="1249363"/>
          </a:xfrm>
          <a:prstGeom prst="rect">
            <a:avLst/>
          </a:prstGeom>
          <a:noFill/>
        </p:spPr>
      </p:pic>
      <p:pic>
        <p:nvPicPr>
          <p:cNvPr id="6707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" y="4435475"/>
            <a:ext cx="14478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670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07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0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072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B e y o n d   R o b o t i c s</a:t>
            </a:r>
            <a:endParaRPr lang="fr-FR" sz="3600" b="0"/>
          </a:p>
        </p:txBody>
      </p:sp>
      <p:sp>
        <p:nvSpPr>
          <p:cNvPr id="633859" name="Text Box 3"/>
          <p:cNvSpPr txBox="1">
            <a:spLocks noChangeArrowheads="1"/>
          </p:cNvSpPr>
          <p:nvPr/>
        </p:nvSpPr>
        <p:spPr bwMode="auto">
          <a:xfrm>
            <a:off x="2946400" y="1117600"/>
            <a:ext cx="54483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Product Lifecycle Management</a:t>
            </a:r>
          </a:p>
        </p:txBody>
      </p:sp>
      <p:pic>
        <p:nvPicPr>
          <p:cNvPr id="633861" name="Picture 5" descr="Cliché 2008-10-06 20-47-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350" y="2908300"/>
            <a:ext cx="939800" cy="1249363"/>
          </a:xfrm>
          <a:prstGeom prst="rect">
            <a:avLst/>
          </a:prstGeom>
          <a:noFill/>
        </p:spPr>
      </p:pic>
      <p:pic>
        <p:nvPicPr>
          <p:cNvPr id="6338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" y="4435475"/>
            <a:ext cx="14478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JPLAmsi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946400" y="2216065"/>
            <a:ext cx="4191000" cy="2867109"/>
          </a:xfrm>
          <a:prstGeom prst="rect">
            <a:avLst/>
          </a:prstGeom>
        </p:spPr>
      </p:pic>
      <p:grpSp>
        <p:nvGrpSpPr>
          <p:cNvPr id="7" name="Group 35"/>
          <p:cNvGrpSpPr>
            <a:grpSpLocks noChangeAspect="1"/>
          </p:cNvGrpSpPr>
          <p:nvPr/>
        </p:nvGrpSpPr>
        <p:grpSpPr bwMode="auto">
          <a:xfrm>
            <a:off x="7143750" y="2050965"/>
            <a:ext cx="2000250" cy="3260725"/>
            <a:chOff x="48" y="1152"/>
            <a:chExt cx="1574" cy="256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46" y="2630"/>
              <a:ext cx="346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16" y="2438"/>
              <a:ext cx="307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2" y="3014"/>
              <a:ext cx="307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08" y="1363"/>
              <a:ext cx="396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25" y="2093"/>
              <a:ext cx="57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008" y="3053"/>
              <a:ext cx="345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55" y="3321"/>
              <a:ext cx="547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25" y="2669"/>
              <a:ext cx="43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9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47" y="1445"/>
              <a:ext cx="422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0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39" y="2054"/>
              <a:ext cx="34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Logo Scania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24" y="2669"/>
              <a:ext cx="36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1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161" y="2131"/>
              <a:ext cx="461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63" y="1478"/>
              <a:ext cx="31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2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585" y="2976"/>
              <a:ext cx="37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8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163" y="2361"/>
              <a:ext cx="384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9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8" y="1152"/>
              <a:ext cx="10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5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63" y="1836"/>
              <a:ext cx="138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6151508" y="5650619"/>
            <a:ext cx="240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dirty="0" err="1"/>
              <a:t>Automotive</a:t>
            </a:r>
            <a:r>
              <a:rPr lang="fr-FR" sz="1800" dirty="0"/>
              <a:t> </a:t>
            </a:r>
            <a:r>
              <a:rPr lang="fr-FR" sz="1800" dirty="0" err="1"/>
              <a:t>industry</a:t>
            </a:r>
            <a:endParaRPr lang="fr-FR" sz="1800" dirty="0"/>
          </a:p>
        </p:txBody>
      </p:sp>
      <p:pic>
        <p:nvPicPr>
          <p:cNvPr id="27" name="Picture 30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714625" y="5460119"/>
            <a:ext cx="9906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1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200525" y="5574419"/>
            <a:ext cx="76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  M o t i o n   P l a n n i n g</a:t>
            </a:r>
            <a:endParaRPr lang="fr-FR" sz="3600" b="0"/>
          </a:p>
        </p:txBody>
      </p:sp>
      <p:sp>
        <p:nvSpPr>
          <p:cNvPr id="670723" name="Text Box 3"/>
          <p:cNvSpPr txBox="1">
            <a:spLocks noChangeArrowheads="1"/>
          </p:cNvSpPr>
          <p:nvPr/>
        </p:nvSpPr>
        <p:spPr bwMode="auto">
          <a:xfrm>
            <a:off x="3035300" y="1130300"/>
            <a:ext cx="5486400" cy="52322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 dirty="0" err="1" smtClean="0"/>
              <a:t>Academic</a:t>
            </a:r>
            <a:r>
              <a:rPr lang="fr-FR" sz="2800" dirty="0" smtClean="0"/>
              <a:t> software version</a:t>
            </a:r>
            <a:endParaRPr lang="fr-FR" sz="2800" dirty="0"/>
          </a:p>
        </p:txBody>
      </p:sp>
      <p:pic>
        <p:nvPicPr>
          <p:cNvPr id="670725" name="Picture 5" descr="Cliché 2008-10-06 20-47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350" y="2908300"/>
            <a:ext cx="939800" cy="1249363"/>
          </a:xfrm>
          <a:prstGeom prst="rect">
            <a:avLst/>
          </a:prstGeom>
          <a:noFill/>
        </p:spPr>
      </p:pic>
      <p:pic>
        <p:nvPicPr>
          <p:cNvPr id="6707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" y="4435475"/>
            <a:ext cx="14478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5300" y="2444750"/>
            <a:ext cx="25908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 descr="Screenshot-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5300" y="3216275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035300" y="5487987"/>
            <a:ext cx="2081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www.kineocam.com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B e y o n d   R o b o t i c s</a:t>
            </a:r>
            <a:endParaRPr lang="fr-FR" sz="3600" b="0"/>
          </a:p>
        </p:txBody>
      </p:sp>
      <p:sp>
        <p:nvSpPr>
          <p:cNvPr id="635907" name="Text Box 3"/>
          <p:cNvSpPr txBox="1">
            <a:spLocks noChangeArrowheads="1"/>
          </p:cNvSpPr>
          <p:nvPr/>
        </p:nvSpPr>
        <p:spPr bwMode="auto">
          <a:xfrm>
            <a:off x="2946400" y="1117600"/>
            <a:ext cx="54483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Molecular modeling</a:t>
            </a:r>
          </a:p>
        </p:txBody>
      </p:sp>
      <p:pic>
        <p:nvPicPr>
          <p:cNvPr id="6359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038" y="4222750"/>
            <a:ext cx="958850" cy="1077913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359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8" y="2687638"/>
            <a:ext cx="912812" cy="1349375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</p:pic>
      <p:pic>
        <p:nvPicPr>
          <p:cNvPr id="6359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100" y="5676900"/>
            <a:ext cx="1363663" cy="444500"/>
          </a:xfrm>
          <a:prstGeom prst="rect">
            <a:avLst/>
          </a:prstGeom>
          <a:noFill/>
        </p:spPr>
      </p:pic>
      <p:pic>
        <p:nvPicPr>
          <p:cNvPr id="635911" name="Picture 7" descr="/Users/jpl/Desktop/exposes/exposes2008/Laumond-LAAS-40ieme/assuc2loops_transpsurf.mov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946400" y="2239963"/>
            <a:ext cx="4878388" cy="34369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6359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59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5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59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911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7575" y="5867400"/>
            <a:ext cx="1774825" cy="223838"/>
          </a:xfrm>
          <a:prstGeom prst="rect">
            <a:avLst/>
          </a:prstGeom>
          <a:noFill/>
        </p:spPr>
      </p:pic>
      <p:pic>
        <p:nvPicPr>
          <p:cNvPr id="427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5638800"/>
            <a:ext cx="609600" cy="595313"/>
          </a:xfrm>
          <a:prstGeom prst="rect">
            <a:avLst/>
          </a:prstGeom>
          <a:noFill/>
        </p:spPr>
      </p:pic>
      <p:pic>
        <p:nvPicPr>
          <p:cNvPr id="4270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5791200"/>
            <a:ext cx="1074738" cy="349250"/>
          </a:xfrm>
          <a:prstGeom prst="rect">
            <a:avLst/>
          </a:prstGeom>
          <a:noFill/>
        </p:spPr>
      </p:pic>
      <p:pic>
        <p:nvPicPr>
          <p:cNvPr id="4270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0" y="5791200"/>
            <a:ext cx="14478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7" name="Text Box 9"/>
          <p:cNvSpPr txBox="1">
            <a:spLocks noChangeArrowheads="1"/>
          </p:cNvSpPr>
          <p:nvPr/>
        </p:nvSpPr>
        <p:spPr bwMode="auto">
          <a:xfrm>
            <a:off x="3124200" y="1219200"/>
            <a:ext cx="5867400" cy="457200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/>
              <a:t>A380 component transportation by road</a:t>
            </a:r>
          </a:p>
        </p:txBody>
      </p:sp>
      <p:grpSp>
        <p:nvGrpSpPr>
          <p:cNvPr id="427018" name="Group 10"/>
          <p:cNvGrpSpPr>
            <a:grpSpLocks/>
          </p:cNvGrpSpPr>
          <p:nvPr/>
        </p:nvGrpSpPr>
        <p:grpSpPr bwMode="auto">
          <a:xfrm>
            <a:off x="4027488" y="2044700"/>
            <a:ext cx="4951412" cy="3440113"/>
            <a:chOff x="1977" y="1288"/>
            <a:chExt cx="3119" cy="2167"/>
          </a:xfrm>
        </p:grpSpPr>
        <p:pic>
          <p:nvPicPr>
            <p:cNvPr id="427019" name="Picture 11" descr="IMG_474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77" y="1288"/>
              <a:ext cx="2255" cy="2167"/>
            </a:xfrm>
            <a:prstGeom prst="rect">
              <a:avLst/>
            </a:prstGeom>
            <a:noFill/>
          </p:spPr>
        </p:pic>
        <p:sp>
          <p:nvSpPr>
            <p:cNvPr id="427020" name="AutoShape 12"/>
            <p:cNvSpPr>
              <a:spLocks noChangeArrowheads="1"/>
            </p:cNvSpPr>
            <p:nvPr/>
          </p:nvSpPr>
          <p:spPr bwMode="auto">
            <a:xfrm>
              <a:off x="3608" y="1856"/>
              <a:ext cx="1488" cy="520"/>
            </a:xfrm>
            <a:prstGeom prst="cloudCallout">
              <a:avLst>
                <a:gd name="adj1" fmla="val -22648"/>
                <a:gd name="adj2" fmla="val 143847"/>
              </a:avLst>
            </a:prstGeom>
            <a:solidFill>
              <a:srgbClr val="FFFFFF"/>
            </a:soli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100800" tIns="50400" rIns="100800" bIns="50400" anchor="ctr">
              <a:prstTxWarp prst="textNoShape">
                <a:avLst/>
              </a:prstTxWarp>
            </a:bodyPr>
            <a:lstStyle/>
            <a:p>
              <a:r>
                <a:rPr lang="fr-FR" sz="1600">
                  <a:latin typeface="Arial Narrow" charset="0"/>
                </a:rPr>
                <a:t>They were right !!...</a:t>
              </a:r>
            </a:p>
          </p:txBody>
        </p:sp>
      </p:grpSp>
      <p:pic>
        <p:nvPicPr>
          <p:cNvPr id="427021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1700" y="1908175"/>
            <a:ext cx="2667000" cy="2165350"/>
          </a:xfrm>
          <a:prstGeom prst="rect">
            <a:avLst/>
          </a:prstGeom>
          <a:noFill/>
        </p:spPr>
      </p:pic>
      <p:pic>
        <p:nvPicPr>
          <p:cNvPr id="427022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3300" y="2779713"/>
            <a:ext cx="2486025" cy="2449512"/>
          </a:xfrm>
          <a:prstGeom prst="rect">
            <a:avLst/>
          </a:prstGeom>
          <a:noFill/>
        </p:spPr>
      </p:pic>
      <p:sp>
        <p:nvSpPr>
          <p:cNvPr id="42702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B e y o n d   R o b o t i c s</a:t>
            </a:r>
            <a:endParaRPr lang="fr-FR" sz="36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B e y o n d   R o b o t i c s</a:t>
            </a:r>
            <a:endParaRPr lang="fr-FR" sz="3600" b="0"/>
          </a:p>
        </p:txBody>
      </p:sp>
      <p:sp>
        <p:nvSpPr>
          <p:cNvPr id="637955" name="Text Box 3"/>
          <p:cNvSpPr txBox="1">
            <a:spLocks noChangeArrowheads="1"/>
          </p:cNvSpPr>
          <p:nvPr/>
        </p:nvSpPr>
        <p:spPr bwMode="auto">
          <a:xfrm>
            <a:off x="2946400" y="1117600"/>
            <a:ext cx="54483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Life Sciences</a:t>
            </a:r>
          </a:p>
        </p:txBody>
      </p:sp>
      <p:pic>
        <p:nvPicPr>
          <p:cNvPr id="637958" name="Picture 6" descr="mar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425" y="1814513"/>
            <a:ext cx="955675" cy="1639887"/>
          </a:xfrm>
          <a:prstGeom prst="rect">
            <a:avLst/>
          </a:prstGeom>
          <a:noFill/>
        </p:spPr>
      </p:pic>
      <p:grpSp>
        <p:nvGrpSpPr>
          <p:cNvPr id="637962" name="Group 10"/>
          <p:cNvGrpSpPr>
            <a:grpSpLocks/>
          </p:cNvGrpSpPr>
          <p:nvPr/>
        </p:nvGrpSpPr>
        <p:grpSpPr bwMode="auto">
          <a:xfrm>
            <a:off x="723900" y="3606800"/>
            <a:ext cx="1092200" cy="2797175"/>
            <a:chOff x="456" y="2272"/>
            <a:chExt cx="688" cy="1762"/>
          </a:xfrm>
        </p:grpSpPr>
        <p:pic>
          <p:nvPicPr>
            <p:cNvPr id="637959" name="Picture 7" descr="Cliché 2008-10-07 07-26-4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6" y="2272"/>
              <a:ext cx="688" cy="768"/>
            </a:xfrm>
            <a:prstGeom prst="rect">
              <a:avLst/>
            </a:prstGeom>
            <a:noFill/>
          </p:spPr>
        </p:pic>
        <p:pic>
          <p:nvPicPr>
            <p:cNvPr id="637960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" y="3168"/>
              <a:ext cx="583" cy="86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</p:grpSp>
      <p:pic>
        <p:nvPicPr>
          <p:cNvPr id="63796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4325" y="2820988"/>
            <a:ext cx="5129213" cy="22971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B e y o n d   R o b o t i c s</a:t>
            </a:r>
            <a:endParaRPr lang="fr-FR" sz="3600" b="0"/>
          </a:p>
        </p:txBody>
      </p:sp>
      <p:sp>
        <p:nvSpPr>
          <p:cNvPr id="640003" name="Text Box 3"/>
          <p:cNvSpPr txBox="1">
            <a:spLocks noChangeArrowheads="1"/>
          </p:cNvSpPr>
          <p:nvPr/>
        </p:nvSpPr>
        <p:spPr bwMode="auto">
          <a:xfrm>
            <a:off x="2946400" y="1117600"/>
            <a:ext cx="54483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Life Sciences</a:t>
            </a:r>
          </a:p>
        </p:txBody>
      </p:sp>
      <p:pic>
        <p:nvPicPr>
          <p:cNvPr id="640005" name="Picture 5" descr="mar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425" y="2284413"/>
            <a:ext cx="955675" cy="1639887"/>
          </a:xfrm>
          <a:prstGeom prst="rect">
            <a:avLst/>
          </a:prstGeom>
          <a:noFill/>
        </p:spPr>
      </p:pic>
      <p:pic>
        <p:nvPicPr>
          <p:cNvPr id="640006" name="Picture 6" descr="p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5200" y="3752850"/>
            <a:ext cx="3657600" cy="800100"/>
          </a:xfrm>
          <a:prstGeom prst="rect">
            <a:avLst/>
          </a:prstGeom>
          <a:noFill/>
        </p:spPr>
      </p:pic>
      <p:pic>
        <p:nvPicPr>
          <p:cNvPr id="64001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2076450"/>
            <a:ext cx="2438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40018" name="Group 18"/>
          <p:cNvGrpSpPr>
            <a:grpSpLocks/>
          </p:cNvGrpSpPr>
          <p:nvPr/>
        </p:nvGrpSpPr>
        <p:grpSpPr bwMode="auto">
          <a:xfrm>
            <a:off x="492125" y="2019300"/>
            <a:ext cx="8280400" cy="4076700"/>
            <a:chOff x="310" y="1272"/>
            <a:chExt cx="5216" cy="2568"/>
          </a:xfrm>
        </p:grpSpPr>
        <p:pic>
          <p:nvPicPr>
            <p:cNvPr id="640004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" y="3054"/>
              <a:ext cx="744" cy="67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40008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03" y="3077"/>
              <a:ext cx="555" cy="70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40009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34" y="3066"/>
              <a:ext cx="608" cy="77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40010" name="Picture 1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11" y="3058"/>
              <a:ext cx="607" cy="77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640012" name="Picture 12" descr="ang12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085" y="1272"/>
              <a:ext cx="680" cy="1160"/>
            </a:xfrm>
            <a:prstGeom prst="rect">
              <a:avLst/>
            </a:prstGeom>
            <a:noFill/>
          </p:spPr>
        </p:pic>
        <p:pic>
          <p:nvPicPr>
            <p:cNvPr id="640013" name="Picture 13" descr="ang27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45" y="1273"/>
              <a:ext cx="671" cy="1167"/>
            </a:xfrm>
            <a:prstGeom prst="rect">
              <a:avLst/>
            </a:prstGeom>
            <a:noFill/>
          </p:spPr>
        </p:pic>
        <p:pic>
          <p:nvPicPr>
            <p:cNvPr id="640014" name="Picture 14" descr="ang33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098" y="2498"/>
              <a:ext cx="675" cy="1148"/>
            </a:xfrm>
            <a:prstGeom prst="rect">
              <a:avLst/>
            </a:prstGeom>
            <a:noFill/>
          </p:spPr>
        </p:pic>
        <p:pic>
          <p:nvPicPr>
            <p:cNvPr id="640015" name="Picture 15" descr="ang9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861" y="2504"/>
              <a:ext cx="665" cy="114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1143000" y="152400"/>
            <a:ext cx="731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endParaRPr kumimoji="1" lang="fr-FR" sz="2000" b="1">
              <a:solidFill>
                <a:schemeClr val="bg1"/>
              </a:solidFill>
            </a:endParaRPr>
          </a:p>
        </p:txBody>
      </p:sp>
      <p:sp>
        <p:nvSpPr>
          <p:cNvPr id="35636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000">
                <a:solidFill>
                  <a:schemeClr val="bg1"/>
                </a:solidFill>
              </a:rPr>
              <a:t>R o b o t   M o t i o n   P l a n n i n g</a:t>
            </a:r>
            <a:endParaRPr lang="fr-FR" sz="3600" b="0"/>
          </a:p>
        </p:txBody>
      </p:sp>
      <p:sp>
        <p:nvSpPr>
          <p:cNvPr id="356362" name="Text Box 10"/>
          <p:cNvSpPr txBox="1">
            <a:spLocks noChangeArrowheads="1"/>
          </p:cNvSpPr>
          <p:nvPr/>
        </p:nvSpPr>
        <p:spPr bwMode="auto">
          <a:xfrm>
            <a:off x="2946400" y="1117600"/>
            <a:ext cx="5448300" cy="519113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/>
              <a:t>As a conclusion…</a:t>
            </a:r>
          </a:p>
        </p:txBody>
      </p:sp>
      <p:sp>
        <p:nvSpPr>
          <p:cNvPr id="356363" name="Text Box 11"/>
          <p:cNvSpPr txBox="1">
            <a:spLocks noChangeArrowheads="1"/>
          </p:cNvSpPr>
          <p:nvPr/>
        </p:nvSpPr>
        <p:spPr bwMode="auto">
          <a:xfrm>
            <a:off x="2908300" y="3354388"/>
            <a:ext cx="5448300" cy="519112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 dirty="0"/>
              <a:t>«</a:t>
            </a:r>
            <a:r>
              <a:rPr lang="fr-FR" sz="2800" dirty="0" smtClean="0"/>
              <a:t> </a:t>
            </a:r>
            <a:r>
              <a:rPr lang="fr-FR" sz="2800" dirty="0" err="1" smtClean="0"/>
              <a:t>Doing</a:t>
            </a:r>
            <a:r>
              <a:rPr lang="fr-FR" sz="2800" dirty="0" smtClean="0"/>
              <a:t> </a:t>
            </a:r>
            <a:r>
              <a:rPr lang="fr-FR" sz="2800" b="1" i="1" dirty="0" err="1" smtClean="0"/>
              <a:t>while</a:t>
            </a:r>
            <a:r>
              <a:rPr lang="fr-FR" sz="2800" b="1" i="1" dirty="0" smtClean="0"/>
              <a:t> </a:t>
            </a:r>
            <a:r>
              <a:rPr lang="fr-FR" sz="2800" dirty="0" err="1" smtClean="0"/>
              <a:t>understanding</a:t>
            </a:r>
            <a:r>
              <a:rPr lang="fr-FR" sz="2800" dirty="0" smtClean="0"/>
              <a:t> </a:t>
            </a:r>
            <a:r>
              <a:rPr lang="fr-FR" sz="2800" dirty="0"/>
              <a:t>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6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ChangeArrowheads="1"/>
          </p:cNvSpPr>
          <p:nvPr/>
        </p:nvSpPr>
        <p:spPr bwMode="auto">
          <a:xfrm>
            <a:off x="1143000" y="152400"/>
            <a:ext cx="731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endParaRPr kumimoji="1" lang="fr-FR" sz="2000" b="1">
              <a:solidFill>
                <a:schemeClr val="bg1"/>
              </a:solidFill>
            </a:endParaRPr>
          </a:p>
        </p:txBody>
      </p:sp>
      <p:grpSp>
        <p:nvGrpSpPr>
          <p:cNvPr id="535567" name="Group 15"/>
          <p:cNvGrpSpPr>
            <a:grpSpLocks/>
          </p:cNvGrpSpPr>
          <p:nvPr/>
        </p:nvGrpSpPr>
        <p:grpSpPr bwMode="auto">
          <a:xfrm>
            <a:off x="12700" y="603250"/>
            <a:ext cx="9131300" cy="5989638"/>
            <a:chOff x="8" y="380"/>
            <a:chExt cx="5752" cy="3773"/>
          </a:xfrm>
        </p:grpSpPr>
        <p:pic>
          <p:nvPicPr>
            <p:cNvPr id="535568" name="Picture 16" descr="Cliché 2008-10-06 20-50-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80" y="425"/>
              <a:ext cx="557" cy="655"/>
            </a:xfrm>
            <a:prstGeom prst="rect">
              <a:avLst/>
            </a:prstGeom>
            <a:noFill/>
          </p:spPr>
        </p:pic>
        <p:pic>
          <p:nvPicPr>
            <p:cNvPr id="53556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84" y="380"/>
              <a:ext cx="540" cy="723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70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92" y="625"/>
              <a:ext cx="653" cy="83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71" name="Picture 1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73" y="1347"/>
              <a:ext cx="602" cy="767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72" name="Picture 2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11" y="1572"/>
              <a:ext cx="762" cy="697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73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629" y="1058"/>
              <a:ext cx="593" cy="79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74" name="Picture 2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34" y="395"/>
              <a:ext cx="472" cy="708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75" name="Picture 2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212" y="3467"/>
              <a:ext cx="507" cy="64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76" name="Picture 2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36" y="3472"/>
              <a:ext cx="549" cy="68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sp>
          <p:nvSpPr>
            <p:cNvPr id="535577" name="Rectangle 25"/>
            <p:cNvSpPr>
              <a:spLocks noChangeArrowheads="1"/>
            </p:cNvSpPr>
            <p:nvPr/>
          </p:nvSpPr>
          <p:spPr bwMode="auto">
            <a:xfrm>
              <a:off x="1728" y="2400"/>
              <a:ext cx="2592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</a:pPr>
              <a:endParaRPr kumimoji="1" lang="fr-FR" sz="2400"/>
            </a:p>
            <a:p>
              <a:pPr marL="342900" indent="-342900" algn="l">
                <a:lnSpc>
                  <a:spcPct val="110000"/>
                </a:lnSpc>
                <a:spcBef>
                  <a:spcPct val="20000"/>
                </a:spcBef>
                <a:buClr>
                  <a:srgbClr val="00CC99"/>
                </a:buClr>
              </a:pPr>
              <a:r>
                <a:rPr kumimoji="1" lang="fr-FR" sz="1800"/>
                <a:t>		</a:t>
              </a:r>
              <a:endParaRPr kumimoji="1" lang="fr-FR" sz="2400"/>
            </a:p>
          </p:txBody>
        </p:sp>
        <p:pic>
          <p:nvPicPr>
            <p:cNvPr id="53557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098" y="3311"/>
              <a:ext cx="556" cy="76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79" name="Picture 27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227" y="2469"/>
              <a:ext cx="534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80" name="Picture 2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122" y="1267"/>
              <a:ext cx="660" cy="84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81" name="Picture 29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668" y="922"/>
              <a:ext cx="608" cy="775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82" name="Picture 30" descr="Bernard_Faverjon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134" y="2028"/>
              <a:ext cx="561" cy="719"/>
            </a:xfrm>
            <a:prstGeom prst="rect">
              <a:avLst/>
            </a:prstGeom>
            <a:noFill/>
          </p:spPr>
        </p:pic>
        <p:pic>
          <p:nvPicPr>
            <p:cNvPr id="535583" name="Picture 31" descr="Cliché 2008-10-06 17-37-2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150" y="722"/>
              <a:ext cx="507" cy="654"/>
            </a:xfrm>
            <a:prstGeom prst="rect">
              <a:avLst/>
            </a:prstGeom>
            <a:noFill/>
          </p:spPr>
        </p:pic>
        <p:pic>
          <p:nvPicPr>
            <p:cNvPr id="535584" name="Picture 3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230" y="3029"/>
              <a:ext cx="621" cy="563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85" name="Picture 33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617" y="3327"/>
              <a:ext cx="578" cy="730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86" name="Picture 34" descr="marey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657" y="1908"/>
              <a:ext cx="503" cy="863"/>
            </a:xfrm>
            <a:prstGeom prst="rect">
              <a:avLst/>
            </a:prstGeom>
            <a:noFill/>
          </p:spPr>
        </p:pic>
        <p:pic>
          <p:nvPicPr>
            <p:cNvPr id="535587" name="Picture 35" descr="Cliché 2008-10-07 07-26-43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680" y="2774"/>
              <a:ext cx="539" cy="601"/>
            </a:xfrm>
            <a:prstGeom prst="rect">
              <a:avLst/>
            </a:prstGeom>
            <a:noFill/>
          </p:spPr>
        </p:pic>
        <p:pic>
          <p:nvPicPr>
            <p:cNvPr id="535588" name="Picture 36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698" y="3375"/>
              <a:ext cx="452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89" name="Picture 37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4131" y="2790"/>
              <a:ext cx="607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90" name="Picture 38" descr="Cliché 2008-10-06 20-47-06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5147" y="1948"/>
              <a:ext cx="573" cy="762"/>
            </a:xfrm>
            <a:prstGeom prst="rect">
              <a:avLst/>
            </a:prstGeom>
            <a:noFill/>
          </p:spPr>
        </p:pic>
        <p:pic>
          <p:nvPicPr>
            <p:cNvPr id="535591" name="Picture 39" descr="Cliché 2008-10-07 07-33-01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175" y="1267"/>
              <a:ext cx="525" cy="681"/>
            </a:xfrm>
            <a:prstGeom prst="rect">
              <a:avLst/>
            </a:prstGeom>
            <a:noFill/>
          </p:spPr>
        </p:pic>
        <p:pic>
          <p:nvPicPr>
            <p:cNvPr id="535592" name="Picture 40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4617" y="628"/>
              <a:ext cx="596" cy="759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93" name="Picture 41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93" y="1668"/>
              <a:ext cx="486" cy="648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94" name="Picture 42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3689" y="1387"/>
              <a:ext cx="515" cy="72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95" name="Picture 43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2653" y="2309"/>
              <a:ext cx="502" cy="57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96" name="Picture 44" descr="Cliché 2008-10-05 11-22-12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195" y="2630"/>
              <a:ext cx="555" cy="672"/>
            </a:xfrm>
            <a:prstGeom prst="rect">
              <a:avLst/>
            </a:prstGeom>
            <a:noFill/>
          </p:spPr>
        </p:pic>
        <p:pic>
          <p:nvPicPr>
            <p:cNvPr id="535597" name="Picture 4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728" y="2028"/>
              <a:ext cx="515" cy="72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598" name="Picture 46" descr="Cliché 2008-10-06 15-32-42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3655" y="2109"/>
              <a:ext cx="559" cy="688"/>
            </a:xfrm>
            <a:prstGeom prst="rect">
              <a:avLst/>
            </a:prstGeom>
            <a:noFill/>
          </p:spPr>
        </p:pic>
        <p:pic>
          <p:nvPicPr>
            <p:cNvPr id="535599" name="Picture 47"/>
            <p:cNvPicPr>
              <a:picLocks noChangeAspect="1" noChangeArrowheads="1"/>
            </p:cNvPicPr>
            <p:nvPr/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207" y="3311"/>
              <a:ext cx="556" cy="64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00" name="Picture 48"/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175" y="1948"/>
              <a:ext cx="559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01" name="Picture 49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263" y="3574"/>
              <a:ext cx="668" cy="483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02" name="Picture 50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621" y="1307"/>
              <a:ext cx="542" cy="72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03" name="Picture 51"/>
            <p:cNvPicPr>
              <a:picLocks noChangeAspect="1" noChangeArrowheads="1"/>
            </p:cNvPicPr>
            <p:nvPr/>
          </p:nvPicPr>
          <p:blipFill>
            <a:blip r:embed="rId37">
              <a:lum bright="-24000" contrast="26000"/>
            </a:blip>
            <a:srcRect/>
            <a:stretch>
              <a:fillRect/>
            </a:stretch>
          </p:blipFill>
          <p:spPr bwMode="auto">
            <a:xfrm>
              <a:off x="744" y="3311"/>
              <a:ext cx="521" cy="64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04" name="Picture 52" descr="Cliché 2008-10-06 17-24-06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4176" y="1547"/>
              <a:ext cx="496" cy="588"/>
            </a:xfrm>
            <a:prstGeom prst="rect">
              <a:avLst/>
            </a:prstGeom>
            <a:noFill/>
          </p:spPr>
        </p:pic>
        <p:pic>
          <p:nvPicPr>
            <p:cNvPr id="535605" name="Picture 53"/>
            <p:cNvPicPr>
              <a:picLocks noChangeAspect="1" noChangeArrowheads="1"/>
            </p:cNvPicPr>
            <p:nvPr/>
          </p:nvPicPr>
          <p:blipFill>
            <a:blip r:embed="rId39">
              <a:lum contrast="24000"/>
            </a:blip>
            <a:srcRect/>
            <a:stretch>
              <a:fillRect/>
            </a:stretch>
          </p:blipFill>
          <p:spPr bwMode="auto">
            <a:xfrm>
              <a:off x="5167" y="2630"/>
              <a:ext cx="501" cy="64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06" name="Picture 54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2572" y="2837"/>
              <a:ext cx="714" cy="715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07" name="Picture 55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647" y="1307"/>
              <a:ext cx="538" cy="66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08" name="Picture 56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163" y="3458"/>
              <a:ext cx="535" cy="655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09" name="Picture 57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728" y="2750"/>
              <a:ext cx="575" cy="575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10" name="Picture 58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2158" y="2189"/>
              <a:ext cx="535" cy="688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11" name="Picture 59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4136" y="2124"/>
              <a:ext cx="552" cy="66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12" name="Picture 60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5125" y="505"/>
              <a:ext cx="635" cy="76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13" name="Picture 61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2172" y="2848"/>
              <a:ext cx="527" cy="66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14" name="Picture 62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1744" y="2790"/>
              <a:ext cx="468" cy="68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15" name="Picture 63"/>
            <p:cNvPicPr>
              <a:picLocks noChangeAspect="1" noChangeArrowheads="1"/>
            </p:cNvPicPr>
            <p:nvPr/>
          </p:nvPicPr>
          <p:blipFill>
            <a:blip r:embed="rId49"/>
            <a:srcRect/>
            <a:stretch>
              <a:fillRect/>
            </a:stretch>
          </p:blipFill>
          <p:spPr bwMode="auto">
            <a:xfrm>
              <a:off x="3141" y="3311"/>
              <a:ext cx="518" cy="68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16" name="Picture 64"/>
            <p:cNvPicPr>
              <a:picLocks noChangeAspect="1" noChangeArrowheads="1"/>
            </p:cNvPicPr>
            <p:nvPr/>
          </p:nvPicPr>
          <p:blipFill>
            <a:blip r:embed="rId50"/>
            <a:srcRect/>
            <a:stretch>
              <a:fillRect/>
            </a:stretch>
          </p:blipFill>
          <p:spPr bwMode="auto">
            <a:xfrm>
              <a:off x="1810" y="3472"/>
              <a:ext cx="442" cy="57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17" name="Picture 65"/>
            <p:cNvPicPr>
              <a:picLocks noChangeAspect="1" noChangeArrowheads="1"/>
            </p:cNvPicPr>
            <p:nvPr/>
          </p:nvPicPr>
          <p:blipFill>
            <a:blip r:embed="rId51"/>
            <a:srcRect/>
            <a:stretch>
              <a:fillRect/>
            </a:stretch>
          </p:blipFill>
          <p:spPr bwMode="auto">
            <a:xfrm>
              <a:off x="1650" y="1539"/>
              <a:ext cx="505" cy="72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18" name="Picture 66" descr="Cliché 2008-10-04 11-14-38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3615" y="2790"/>
              <a:ext cx="561" cy="540"/>
            </a:xfrm>
            <a:prstGeom prst="rect">
              <a:avLst/>
            </a:prstGeom>
            <a:noFill/>
          </p:spPr>
        </p:pic>
        <p:pic>
          <p:nvPicPr>
            <p:cNvPr id="535619" name="Picture 67"/>
            <p:cNvPicPr>
              <a:picLocks noChangeAspect="1" noChangeArrowheads="1"/>
            </p:cNvPicPr>
            <p:nvPr/>
          </p:nvPicPr>
          <p:blipFill>
            <a:blip r:embed="rId53"/>
            <a:srcRect/>
            <a:stretch>
              <a:fillRect/>
            </a:stretch>
          </p:blipFill>
          <p:spPr bwMode="auto">
            <a:xfrm>
              <a:off x="1250" y="1958"/>
              <a:ext cx="453" cy="551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20" name="Picture 68"/>
            <p:cNvPicPr>
              <a:picLocks noChangeAspect="1" noChangeArrowheads="1"/>
            </p:cNvPicPr>
            <p:nvPr/>
          </p:nvPicPr>
          <p:blipFill>
            <a:blip r:embed="rId54"/>
            <a:srcRect/>
            <a:stretch>
              <a:fillRect/>
            </a:stretch>
          </p:blipFill>
          <p:spPr bwMode="auto">
            <a:xfrm>
              <a:off x="4152" y="838"/>
              <a:ext cx="481" cy="709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21" name="Picture 69" descr="Cliché 2008-10-06 17-28-08"/>
            <p:cNvPicPr>
              <a:picLocks noChangeAspect="1" noChangeArrowheads="1"/>
            </p:cNvPicPr>
            <p:nvPr/>
          </p:nvPicPr>
          <p:blipFill>
            <a:blip r:embed="rId55"/>
            <a:srcRect/>
            <a:stretch>
              <a:fillRect/>
            </a:stretch>
          </p:blipFill>
          <p:spPr bwMode="auto">
            <a:xfrm>
              <a:off x="3150" y="2710"/>
              <a:ext cx="463" cy="641"/>
            </a:xfrm>
            <a:prstGeom prst="rect">
              <a:avLst/>
            </a:prstGeom>
            <a:noFill/>
          </p:spPr>
        </p:pic>
        <p:pic>
          <p:nvPicPr>
            <p:cNvPr id="535622" name="Picture 70"/>
            <p:cNvPicPr>
              <a:picLocks noChangeAspect="1" noChangeArrowheads="1"/>
            </p:cNvPicPr>
            <p:nvPr/>
          </p:nvPicPr>
          <p:blipFill>
            <a:blip r:embed="rId56"/>
            <a:srcRect/>
            <a:stretch>
              <a:fillRect/>
            </a:stretch>
          </p:blipFill>
          <p:spPr bwMode="auto">
            <a:xfrm>
              <a:off x="1075" y="625"/>
              <a:ext cx="643" cy="72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23" name="Picture 71"/>
            <p:cNvPicPr>
              <a:picLocks noChangeAspect="1" noChangeArrowheads="1"/>
            </p:cNvPicPr>
            <p:nvPr/>
          </p:nvPicPr>
          <p:blipFill>
            <a:blip r:embed="rId57"/>
            <a:srcRect/>
            <a:stretch>
              <a:fillRect/>
            </a:stretch>
          </p:blipFill>
          <p:spPr bwMode="auto">
            <a:xfrm>
              <a:off x="567" y="746"/>
              <a:ext cx="554" cy="554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24" name="Picture 72"/>
            <p:cNvPicPr>
              <a:picLocks noChangeAspect="1" noChangeArrowheads="1"/>
            </p:cNvPicPr>
            <p:nvPr/>
          </p:nvPicPr>
          <p:blipFill>
            <a:blip r:embed="rId58"/>
            <a:srcRect/>
            <a:stretch>
              <a:fillRect/>
            </a:stretch>
          </p:blipFill>
          <p:spPr bwMode="auto">
            <a:xfrm>
              <a:off x="8" y="661"/>
              <a:ext cx="608" cy="806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25" name="Picture 73" descr="Cliché 2008-10-05 11-27-42"/>
            <p:cNvPicPr>
              <a:picLocks noChangeAspect="1" noChangeArrowheads="1"/>
            </p:cNvPicPr>
            <p:nvPr/>
          </p:nvPicPr>
          <p:blipFill>
            <a:blip r:embed="rId59"/>
            <a:srcRect/>
            <a:stretch>
              <a:fillRect/>
            </a:stretch>
          </p:blipFill>
          <p:spPr bwMode="auto">
            <a:xfrm>
              <a:off x="47" y="1387"/>
              <a:ext cx="586" cy="586"/>
            </a:xfrm>
            <a:prstGeom prst="rect">
              <a:avLst/>
            </a:prstGeom>
            <a:noFill/>
          </p:spPr>
        </p:pic>
        <p:pic>
          <p:nvPicPr>
            <p:cNvPr id="535626" name="Picture 74"/>
            <p:cNvPicPr>
              <a:picLocks noChangeAspect="1" noChangeArrowheads="1"/>
            </p:cNvPicPr>
            <p:nvPr/>
          </p:nvPicPr>
          <p:blipFill>
            <a:blip r:embed="rId60"/>
            <a:srcRect/>
            <a:stretch>
              <a:fillRect/>
            </a:stretch>
          </p:blipFill>
          <p:spPr bwMode="auto">
            <a:xfrm>
              <a:off x="2188" y="986"/>
              <a:ext cx="484" cy="642"/>
            </a:xfrm>
            <a:prstGeom prst="rect">
              <a:avLst/>
            </a:prstGeom>
            <a:noFill/>
            <a:ln w="9525" cap="rnd">
              <a:noFill/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535627" name="Picture 75" descr="Cliché 2008-10-05 11-18-45"/>
            <p:cNvPicPr>
              <a:picLocks noChangeAspect="1" noChangeArrowheads="1"/>
            </p:cNvPicPr>
            <p:nvPr/>
          </p:nvPicPr>
          <p:blipFill>
            <a:blip r:embed="rId61"/>
            <a:srcRect/>
            <a:stretch>
              <a:fillRect/>
            </a:stretch>
          </p:blipFill>
          <p:spPr bwMode="auto">
            <a:xfrm>
              <a:off x="1731" y="2198"/>
              <a:ext cx="440" cy="5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400" b="0">
                <a:solidFill>
                  <a:schemeClr val="bg1"/>
                </a:solidFill>
              </a:rPr>
              <a:t/>
            </a:r>
            <a:br>
              <a:rPr lang="fr-FR" sz="2400" b="0">
                <a:solidFill>
                  <a:schemeClr val="bg1"/>
                </a:solidFill>
              </a:rPr>
            </a:br>
            <a:endParaRPr lang="fr-FR" sz="3600" b="0"/>
          </a:p>
        </p:txBody>
      </p:sp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3176588" y="5497513"/>
            <a:ext cx="252412" cy="5889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lIns="100800" tIns="50400" rIns="100800" bIns="504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41382" name="Text Box 6"/>
          <p:cNvSpPr txBox="1">
            <a:spLocks noChangeArrowheads="1"/>
          </p:cNvSpPr>
          <p:nvPr/>
        </p:nvSpPr>
        <p:spPr bwMode="auto">
          <a:xfrm>
            <a:off x="4400550" y="5202238"/>
            <a:ext cx="1470025" cy="2841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lIns="100800" tIns="50400" rIns="100800" bIns="50400">
            <a:prstTxWarp prst="textNoShape">
              <a:avLst/>
            </a:prstTxWarp>
            <a:spAutoFit/>
          </a:bodyPr>
          <a:lstStyle/>
          <a:p>
            <a:r>
              <a:rPr lang="fr-FR" sz="1200" b="1"/>
              <a:t>LAAS-CNRS, JRL</a:t>
            </a:r>
          </a:p>
        </p:txBody>
      </p:sp>
      <p:pic>
        <p:nvPicPr>
          <p:cNvPr id="741384" name="Picture 8" descr="/Users/jpl/Desktop/Films-Boulot/HRP2/PURPLE-BALL/hand-purple-ball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133600"/>
            <a:ext cx="4370388" cy="2868613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24200" y="1143000"/>
            <a:ext cx="17491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dirty="0">
                <a:ea typeface="ＭＳ Ｐゴシック" charset="-128"/>
                <a:cs typeface="ＭＳ Ｐゴシック" charset="-128"/>
              </a:rPr>
              <a:t>…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to Robot</a:t>
            </a:r>
            <a:endParaRPr lang="fr-FR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37" fill="hold"/>
                                        <p:tgtEl>
                                          <p:spTgt spid="741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413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1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1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138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400" b="0">
                <a:solidFill>
                  <a:schemeClr val="bg1"/>
                </a:solidFill>
              </a:rPr>
              <a:t/>
            </a:r>
            <a:br>
              <a:rPr lang="fr-FR" sz="2400" b="0">
                <a:solidFill>
                  <a:schemeClr val="bg1"/>
                </a:solidFill>
              </a:rPr>
            </a:br>
            <a:endParaRPr lang="fr-FR" sz="3600" b="0"/>
          </a:p>
        </p:txBody>
      </p:sp>
      <p:sp>
        <p:nvSpPr>
          <p:cNvPr id="749571" name="Text Box 3"/>
          <p:cNvSpPr txBox="1">
            <a:spLocks noChangeArrowheads="1"/>
          </p:cNvSpPr>
          <p:nvPr/>
        </p:nvSpPr>
        <p:spPr bwMode="auto">
          <a:xfrm>
            <a:off x="3176588" y="5497513"/>
            <a:ext cx="252412" cy="588962"/>
          </a:xfrm>
          <a:prstGeom prst="rect">
            <a:avLst/>
          </a:prstGeom>
          <a:noFill/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lIns="100800" tIns="50400" rIns="100800" bIns="50400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49573" name="Text Box 5"/>
          <p:cNvSpPr txBox="1">
            <a:spLocks noChangeArrowheads="1"/>
          </p:cNvSpPr>
          <p:nvPr/>
        </p:nvSpPr>
        <p:spPr bwMode="auto">
          <a:xfrm>
            <a:off x="2689225" y="2514600"/>
            <a:ext cx="460895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Clr>
                <a:srgbClr val="00CC66"/>
              </a:buClr>
              <a:buFont typeface="Times" charset="0"/>
              <a:buNone/>
            </a:pPr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Autonomy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components:</a:t>
            </a:r>
          </a:p>
          <a:p>
            <a:pPr algn="l">
              <a:buClr>
                <a:srgbClr val="00CC66"/>
              </a:buClr>
              <a:buFont typeface="Times" charset="0"/>
              <a:buChar char="•"/>
            </a:pPr>
            <a:endParaRPr lang="fr-FR" sz="2400" dirty="0">
              <a:ea typeface="ＭＳ Ｐゴシック" charset="-128"/>
              <a:cs typeface="ＭＳ Ｐゴシック" charset="-128"/>
            </a:endParaRPr>
          </a:p>
          <a:p>
            <a:pPr algn="l">
              <a:buClr>
                <a:srgbClr val="00CC66"/>
              </a:buClr>
              <a:buFont typeface="Times" charset="0"/>
              <a:buChar char="•"/>
            </a:pPr>
            <a:r>
              <a:rPr lang="fr-FR" sz="2400" dirty="0">
                <a:ea typeface="ＭＳ Ｐゴシック" charset="-128"/>
                <a:cs typeface="ＭＳ Ｐゴシック" charset="-128"/>
              </a:rPr>
              <a:t> 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Perception (signal </a:t>
            </a:r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processing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)</a:t>
            </a:r>
            <a:endParaRPr lang="fr-FR" sz="2400" dirty="0">
              <a:ea typeface="ＭＳ Ｐゴシック" charset="-128"/>
              <a:cs typeface="ＭＳ Ｐゴシック" charset="-128"/>
            </a:endParaRPr>
          </a:p>
          <a:p>
            <a:pPr algn="l">
              <a:buClr>
                <a:srgbClr val="00CC66"/>
              </a:buClr>
              <a:buFont typeface="Times" charset="0"/>
              <a:buChar char="•"/>
            </a:pPr>
            <a:endParaRPr lang="fr-FR" sz="2400" dirty="0">
              <a:ea typeface="ＭＳ Ｐゴシック" charset="-128"/>
              <a:cs typeface="ＭＳ Ｐゴシック" charset="-128"/>
            </a:endParaRPr>
          </a:p>
          <a:p>
            <a:pPr algn="l">
              <a:buClr>
                <a:srgbClr val="00CC66"/>
              </a:buClr>
              <a:buFont typeface="Times" charset="0"/>
              <a:buChar char="•"/>
            </a:pPr>
            <a:r>
              <a:rPr lang="fr-FR" sz="2400" dirty="0">
                <a:ea typeface="ＭＳ Ｐゴシック" charset="-128"/>
                <a:cs typeface="ＭＳ Ｐゴシック" charset="-128"/>
              </a:rPr>
              <a:t> 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Decision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(</a:t>
            </a:r>
            <a:r>
              <a:rPr lang="fr-FR" sz="2400" dirty="0" err="1" smtClean="0">
                <a:ea typeface="ＭＳ Ｐゴシック" charset="-128"/>
                <a:cs typeface="ＭＳ Ｐゴシック" charset="-128"/>
              </a:rPr>
              <a:t>algorithmics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)</a:t>
            </a:r>
            <a:endParaRPr lang="fr-FR" sz="2400" dirty="0">
              <a:ea typeface="ＭＳ Ｐゴシック" charset="-128"/>
              <a:cs typeface="ＭＳ Ｐゴシック" charset="-128"/>
            </a:endParaRPr>
          </a:p>
          <a:p>
            <a:pPr algn="l">
              <a:buClr>
                <a:srgbClr val="00CC66"/>
              </a:buClr>
              <a:buFont typeface="Times" charset="0"/>
              <a:buChar char="•"/>
            </a:pPr>
            <a:endParaRPr lang="fr-FR" sz="2400" dirty="0">
              <a:ea typeface="ＭＳ Ｐゴシック" charset="-128"/>
              <a:cs typeface="ＭＳ Ｐゴシック" charset="-128"/>
            </a:endParaRPr>
          </a:p>
          <a:p>
            <a:pPr algn="l">
              <a:buClr>
                <a:srgbClr val="00CC66"/>
              </a:buClr>
              <a:buFont typeface="Times" charset="0"/>
              <a:buChar char="•"/>
            </a:pPr>
            <a:r>
              <a:rPr lang="fr-FR" sz="2400" dirty="0">
                <a:ea typeface="ＭＳ Ｐゴシック" charset="-128"/>
                <a:cs typeface="ＭＳ Ｐゴシック" charset="-128"/>
              </a:rPr>
              <a:t> 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Action (control)</a:t>
            </a:r>
            <a:endParaRPr lang="fr-FR" sz="2400" dirty="0">
              <a:ea typeface="ＭＳ Ｐゴシック" charset="-128"/>
              <a:cs typeface="ＭＳ Ｐゴシック" charset="-128"/>
            </a:endParaRPr>
          </a:p>
          <a:p>
            <a:pPr algn="l">
              <a:buClr>
                <a:srgbClr val="00CC66"/>
              </a:buClr>
              <a:buFont typeface="Times" charset="0"/>
              <a:buNone/>
            </a:pPr>
            <a:endParaRPr lang="fr-FR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24200" y="1143000"/>
            <a:ext cx="17491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dirty="0">
                <a:ea typeface="ＭＳ Ｐゴシック" charset="-128"/>
                <a:cs typeface="ＭＳ Ｐゴシック" charset="-128"/>
              </a:rPr>
              <a:t>…</a:t>
            </a:r>
            <a:r>
              <a:rPr lang="fr-FR" sz="2400" dirty="0" smtClean="0">
                <a:ea typeface="ＭＳ Ｐゴシック" charset="-128"/>
                <a:cs typeface="ＭＳ Ｐゴシック" charset="-128"/>
              </a:rPr>
              <a:t> to Robot</a:t>
            </a:r>
            <a:endParaRPr lang="fr-FR" sz="240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60375"/>
          </a:xfr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wrap="square" lIns="101059" tIns="50530" rIns="101059" bIns="5053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folHlink"/>
              </a:buClr>
              <a:buSzPct val="75000"/>
              <a:buFont typeface="Monotype Sorts" charset="2"/>
              <a:buNone/>
            </a:pPr>
            <a:r>
              <a:rPr lang="fr-FR" sz="2400" b="0">
                <a:solidFill>
                  <a:schemeClr val="bg1"/>
                </a:solidFill>
              </a:rPr>
              <a:t/>
            </a:r>
            <a:br>
              <a:rPr lang="fr-FR" sz="2400" b="0">
                <a:solidFill>
                  <a:schemeClr val="bg1"/>
                </a:solidFill>
              </a:rPr>
            </a:br>
            <a:endParaRPr lang="fr-FR" sz="3600" b="0"/>
          </a:p>
        </p:txBody>
      </p:sp>
      <p:sp>
        <p:nvSpPr>
          <p:cNvPr id="627715" name="Text Box 3"/>
          <p:cNvSpPr txBox="1">
            <a:spLocks noChangeArrowheads="1"/>
          </p:cNvSpPr>
          <p:nvPr/>
        </p:nvSpPr>
        <p:spPr bwMode="auto">
          <a:xfrm>
            <a:off x="3124200" y="2133600"/>
            <a:ext cx="5791200" cy="1919288"/>
          </a:xfrm>
          <a:prstGeom prst="rect">
            <a:avLst/>
          </a:prstGeom>
          <a:noFill/>
          <a:ln w="12700" cap="rnd">
            <a:noFill/>
            <a:prstDash val="sysDot"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b="1"/>
              <a:t>Mathematical foundations of</a:t>
            </a:r>
          </a:p>
          <a:p>
            <a:pPr algn="l"/>
            <a:r>
              <a:rPr lang="fr-FR" b="1"/>
              <a:t>robot motion</a:t>
            </a:r>
          </a:p>
          <a:p>
            <a:pPr algn="l"/>
            <a:endParaRPr lang="fr-FR" b="1"/>
          </a:p>
          <a:p>
            <a:pPr algn="l"/>
            <a:r>
              <a:rPr lang="fr-FR" sz="2400"/>
              <a:t>Jean-Paul Laumond</a:t>
            </a:r>
            <a:endParaRPr lang="fr-FR" b="1"/>
          </a:p>
        </p:txBody>
      </p:sp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4838700"/>
            <a:ext cx="1752600" cy="571500"/>
          </a:xfrm>
          <a:prstGeom prst="rect">
            <a:avLst/>
          </a:prstGeom>
          <a:noFill/>
        </p:spPr>
      </p:pic>
      <p:sp>
        <p:nvSpPr>
          <p:cNvPr id="627717" name="Rectangle 5"/>
          <p:cNvSpPr>
            <a:spLocks noChangeArrowheads="1"/>
          </p:cNvSpPr>
          <p:nvPr/>
        </p:nvSpPr>
        <p:spPr bwMode="auto">
          <a:xfrm>
            <a:off x="2743200" y="3810000"/>
            <a:ext cx="4114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endParaRPr kumimoji="1" lang="fr-FR" sz="2400"/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Clr>
                <a:srgbClr val="00CC99"/>
              </a:buClr>
            </a:pPr>
            <a:r>
              <a:rPr kumimoji="1" lang="fr-FR" sz="1800"/>
              <a:t>		</a:t>
            </a:r>
            <a:endParaRPr kumimoji="1" lang="fr-FR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in blanc">
  <a:themeElements>
    <a:clrScheme name="Contemporain blanc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in blan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100800" tIns="50400" rIns="100800" bIns="5040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100800" tIns="50400" rIns="100800" bIns="5040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in blanc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in blanc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in blanc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Office\Modèles\Modèles de présentation\Contemporain blanc.pot</Template>
  <TotalTime>7222</TotalTime>
  <Words>4373</Words>
  <Application>Microsoft Macintosh PowerPoint</Application>
  <PresentationFormat>Présentation à l'écran (4:3)</PresentationFormat>
  <Paragraphs>425</Paragraphs>
  <Slides>68</Slides>
  <Notes>68</Notes>
  <HiddenSlides>0</HiddenSlides>
  <MMClips>12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0" baseType="lpstr">
      <vt:lpstr>Contemporain blanc</vt:lpstr>
      <vt:lpstr>Équation</vt:lpstr>
      <vt:lpstr> </vt:lpstr>
      <vt:lpstr>Diapositive 2</vt:lpstr>
      <vt:lpstr> </vt:lpstr>
      <vt:lpstr> </vt:lpstr>
      <vt:lpstr> </vt:lpstr>
      <vt:lpstr> </vt:lpstr>
      <vt:lpstr> </vt:lpstr>
      <vt:lpstr> </vt:lpstr>
      <vt:lpstr> </vt:lpstr>
      <vt:lpstr>Diapositive 10</vt:lpstr>
      <vt:lpstr> </vt:lpstr>
      <vt:lpstr>R o b o t   M o t i o n   P l a n n i n g</vt:lpstr>
      <vt:lpstr>R o b o t   M o t i o n   P l a n n i n g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R o b o t   M o t i o n   P l a n n i n g</vt:lpstr>
      <vt:lpstr>R o b o t   M o t i o n   P l a n n i n g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R o b o t   M o t i o n   P l a n n i n g</vt:lpstr>
      <vt:lpstr>R o b o t   M o t i o n   P l a n n i n g</vt:lpstr>
      <vt:lpstr>B e y o n d   R o b o t i c s</vt:lpstr>
      <vt:lpstr>R o b o t i c s</vt:lpstr>
      <vt:lpstr>B e y o n d   R o b o t i c s</vt:lpstr>
      <vt:lpstr>R o b o t   M o t i o n   P l a n n i n g</vt:lpstr>
      <vt:lpstr>B e y o n d   R o b o t i c s</vt:lpstr>
      <vt:lpstr>R o b o t   M o t i o n   P l a n n i n g</vt:lpstr>
      <vt:lpstr>B e y o n d   R o b o t i c s</vt:lpstr>
      <vt:lpstr>B e y o n d   R o b o t i c s</vt:lpstr>
      <vt:lpstr>B e y o n d   R o b o t i c s</vt:lpstr>
      <vt:lpstr>B e y o n d   R o b o t i c s</vt:lpstr>
      <vt:lpstr>R o b o t   M o t i o n   P l a n n i n g</vt:lpstr>
      <vt:lpstr>Diapositive 68</vt:lpstr>
    </vt:vector>
  </TitlesOfParts>
  <Company>ɥ뀀ˡ櫤뿿큠ʂ㯸ɦۼ뿿큐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jean-paul laumond</dc:creator>
  <cp:lastModifiedBy>LAAS CNRS</cp:lastModifiedBy>
  <cp:revision>417</cp:revision>
  <cp:lastPrinted>2000-02-19T10:30:08Z</cp:lastPrinted>
  <dcterms:created xsi:type="dcterms:W3CDTF">2011-04-03T20:01:54Z</dcterms:created>
  <dcterms:modified xsi:type="dcterms:W3CDTF">2011-04-03T20:02:17Z</dcterms:modified>
</cp:coreProperties>
</file>