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74" r:id="rId4"/>
    <p:sldId id="376" r:id="rId5"/>
    <p:sldId id="377" r:id="rId6"/>
    <p:sldId id="380" r:id="rId7"/>
    <p:sldId id="359" r:id="rId8"/>
    <p:sldId id="379" r:id="rId9"/>
    <p:sldId id="37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33FF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9634" autoAdjust="0"/>
  </p:normalViewPr>
  <p:slideViewPr>
    <p:cSldViewPr>
      <p:cViewPr>
        <p:scale>
          <a:sx n="99" d="100"/>
          <a:sy n="99" d="100"/>
        </p:scale>
        <p:origin x="-976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108606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1173078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1391235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1440471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1475640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1238468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1337051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925730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951595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919158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97776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6632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8B5D86-87D3-419A-8632-8E976C72D399}" type="datetimeFigureOut">
              <a:rPr lang="it-IT" smtClean="0"/>
              <a:pPr/>
              <a:t>29/05/14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1D6718-DC82-429C-A329-4448BA9C1F3D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i.gov.it/catalog/dataset" TargetMode="External"/><Relationship Id="rId4" Type="http://schemas.openxmlformats.org/officeDocument/2006/relationships/hyperlink" Target="http://www.topuniversities.com/university-rankings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dati-censimentoindustriaeservizi.istat.i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vacommunity.org/VAST+Challenge+2014" TargetMode="External"/><Relationship Id="rId3" Type="http://schemas.openxmlformats.org/officeDocument/2006/relationships/hyperlink" Target="http://grouplens.org/datasets/movielen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/>
          <p:cNvSpPr txBox="1"/>
          <p:nvPr/>
        </p:nvSpPr>
        <p:spPr>
          <a:xfrm>
            <a:off x="179512" y="148478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 smtClean="0"/>
              <a:t>Elective</a:t>
            </a:r>
            <a:r>
              <a:rPr lang="it-IT" sz="2800" b="1" dirty="0" smtClean="0"/>
              <a:t> in Software and Services</a:t>
            </a:r>
          </a:p>
          <a:p>
            <a:r>
              <a:rPr lang="it-IT" sz="2000" b="1" dirty="0" smtClean="0"/>
              <a:t>(Complementi di software e servizi per la società dell'informazione)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171388" y="2930168"/>
            <a:ext cx="792900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Section Information Visualization</a:t>
            </a:r>
          </a:p>
          <a:p>
            <a:r>
              <a:rPr lang="en-US" sz="2800" b="1" dirty="0" smtClean="0"/>
              <a:t>Number of credits : 3</a:t>
            </a:r>
          </a:p>
          <a:p>
            <a:r>
              <a:rPr lang="en-US" sz="2800" b="1" dirty="0" smtClean="0"/>
              <a:t>Tutor: Marco Angelini </a:t>
            </a:r>
            <a:r>
              <a:rPr lang="en-US" b="1" dirty="0" smtClean="0"/>
              <a:t>(angelini@dis.uniroma1.it)</a:t>
            </a:r>
            <a:endParaRPr lang="en-US" b="1" dirty="0"/>
          </a:p>
          <a:p>
            <a:endParaRPr lang="it-IT" b="1" dirty="0" smtClean="0"/>
          </a:p>
        </p:txBody>
      </p:sp>
      <p:sp>
        <p:nvSpPr>
          <p:cNvPr id="18" name="CasellaDiTesto 17"/>
          <p:cNvSpPr txBox="1"/>
          <p:nvPr/>
        </p:nvSpPr>
        <p:spPr>
          <a:xfrm>
            <a:off x="251520" y="4449886"/>
            <a:ext cx="9289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err="1" smtClean="0"/>
              <a:t>Final</a:t>
            </a:r>
            <a:r>
              <a:rPr lang="it-IT" sz="5400" dirty="0" smtClean="0"/>
              <a:t> </a:t>
            </a:r>
            <a:r>
              <a:rPr lang="it-IT" sz="5400" dirty="0" err="1" smtClean="0"/>
              <a:t>Assignment</a:t>
            </a:r>
            <a:endParaRPr lang="it-IT" sz="5400" dirty="0"/>
          </a:p>
        </p:txBody>
      </p:sp>
      <p:sp>
        <p:nvSpPr>
          <p:cNvPr id="19" name="Segnaposto piè di pagina 2"/>
          <p:cNvSpPr txBox="1">
            <a:spLocks/>
          </p:cNvSpPr>
          <p:nvPr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A.A. 2013/14</a:t>
            </a: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6695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5732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1.Individual Project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 txBox="1">
            <a:spLocks/>
          </p:cNvSpPr>
          <p:nvPr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A.A. 2013/14</a:t>
            </a:r>
            <a:endParaRPr lang="it-IT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340768"/>
            <a:ext cx="8784976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Requirements:</a:t>
            </a:r>
          </a:p>
          <a:p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DataSet</a:t>
            </a:r>
            <a:r>
              <a:rPr lang="en-US" dirty="0" smtClean="0"/>
              <a:t> of your choice (not trivial….)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At least 2 interactive and coordinated Visualizations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4/5 pages elaborate that describes the problem, the design phase and the insights that can be gathered, on the dataset, from the use of the application.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code must be inserted into the elaborate as an appendix.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An e-mail with: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 A brief abstract of the project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The </a:t>
            </a:r>
            <a:r>
              <a:rPr lang="en-US" b="1" dirty="0" err="1" smtClean="0"/>
              <a:t>dataSet</a:t>
            </a:r>
            <a:r>
              <a:rPr lang="en-US" b="1" dirty="0" smtClean="0"/>
              <a:t> chosen </a:t>
            </a:r>
          </a:p>
          <a:p>
            <a:pPr marL="742950" lvl="1" indent="-285750">
              <a:buFont typeface="Arial"/>
              <a:buChar char="•"/>
            </a:pPr>
            <a:endParaRPr lang="en-US" b="1" dirty="0"/>
          </a:p>
          <a:p>
            <a:pPr lvl="1"/>
            <a:r>
              <a:rPr lang="en-US" b="1" dirty="0" smtClean="0"/>
              <a:t>must be sent to Professor (in CC: angelini@dis.uniroma1.it) for project approval.</a:t>
            </a:r>
          </a:p>
          <a:p>
            <a:endParaRPr lang="en-US" b="1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300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5732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 startAt="2"/>
            </a:pPr>
            <a:r>
              <a:rPr lang="it-IT" sz="4000" b="1" dirty="0" smtClean="0">
                <a:solidFill>
                  <a:schemeClr val="bg1"/>
                </a:solidFill>
              </a:rPr>
              <a:t>Group Project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 txBox="1">
            <a:spLocks/>
          </p:cNvSpPr>
          <p:nvPr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A.A. 2013/14</a:t>
            </a:r>
            <a:endParaRPr lang="it-IT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268760"/>
            <a:ext cx="8784976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Requirements:</a:t>
            </a:r>
          </a:p>
          <a:p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Group composed of a maximum of 3 persons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DataSet</a:t>
            </a:r>
            <a:r>
              <a:rPr lang="en-US" dirty="0" smtClean="0"/>
              <a:t> chosen/assigned by us (more in the next slides)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laborate that describes the problem, the design phase and the insights that can be gathered, on the dataset, from the use of the application</a:t>
            </a:r>
            <a:r>
              <a:rPr lang="en-US" b="1" dirty="0" smtClean="0"/>
              <a:t>. Good explanation of the contribution to the from each member of the group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code must be inserted into the elaborate as an appendix.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An e-mail with</a:t>
            </a:r>
            <a:r>
              <a:rPr lang="en-US" b="1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Names of the members of the group</a:t>
            </a:r>
            <a:endParaRPr lang="en-US" b="1" dirty="0"/>
          </a:p>
          <a:p>
            <a:pPr marL="742950" lvl="1" indent="-285750">
              <a:buFont typeface="Arial"/>
              <a:buChar char="•"/>
            </a:pPr>
            <a:r>
              <a:rPr lang="en-US" b="1" dirty="0"/>
              <a:t> A brief abstract of the project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/>
              <a:t>The </a:t>
            </a:r>
            <a:r>
              <a:rPr lang="en-US" b="1" dirty="0" err="1"/>
              <a:t>dataSet</a:t>
            </a:r>
            <a:r>
              <a:rPr lang="en-US" b="1" dirty="0"/>
              <a:t> chosen </a:t>
            </a:r>
          </a:p>
          <a:p>
            <a:pPr marL="742950" lvl="1" indent="-285750">
              <a:buFont typeface="Arial"/>
              <a:buChar char="•"/>
            </a:pPr>
            <a:endParaRPr lang="en-US" b="1" dirty="0"/>
          </a:p>
          <a:p>
            <a:pPr lvl="1"/>
            <a:r>
              <a:rPr lang="en-US" b="1" dirty="0"/>
              <a:t>must be sent to Professor (in CC: angelini@dis.uniroma1.it) for project approval.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3861048"/>
            <a:ext cx="2712474" cy="226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9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5732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 startAt="2"/>
            </a:pPr>
            <a:r>
              <a:rPr lang="it-IT" sz="4000" b="1" dirty="0" smtClean="0">
                <a:solidFill>
                  <a:schemeClr val="bg1"/>
                </a:solidFill>
              </a:rPr>
              <a:t>Group Project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 txBox="1">
            <a:spLocks/>
          </p:cNvSpPr>
          <p:nvPr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A.A. 2013/14</a:t>
            </a:r>
            <a:endParaRPr lang="it-IT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28800"/>
            <a:ext cx="8784976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DataSets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Data from ISTAT</a:t>
            </a:r>
            <a:r>
              <a:rPr lang="en-US" dirty="0" smtClean="0"/>
              <a:t>: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Many different datasets available form a main data-warehouse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Money prize for submissions of work until 31/7/2014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algn="ctr"/>
            <a:r>
              <a:rPr lang="fi-FI" dirty="0" smtClean="0">
                <a:hlinkClick r:id="rId2"/>
              </a:rPr>
              <a:t>http://dati-censimentoindustriaeservizi.istat.it/</a:t>
            </a:r>
            <a:endParaRPr lang="fi-FI" dirty="0" smtClean="0"/>
          </a:p>
          <a:p>
            <a:pPr algn="ctr"/>
            <a:endParaRPr lang="fi-FI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Italian </a:t>
            </a:r>
            <a:r>
              <a:rPr lang="en-US" dirty="0" err="1" smtClean="0"/>
              <a:t>Governement</a:t>
            </a:r>
            <a:r>
              <a:rPr lang="en-US" dirty="0" smtClean="0"/>
              <a:t> Open Data</a:t>
            </a:r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  <a:p>
            <a:pPr algn="ctr"/>
            <a:r>
              <a:rPr lang="pl-PL" dirty="0" smtClean="0">
                <a:hlinkClick r:id="rId3"/>
              </a:rPr>
              <a:t>http://www.dati.gov.it/catalog/dataset</a:t>
            </a:r>
            <a:endParaRPr lang="fi-FI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fi-FI" dirty="0" smtClean="0"/>
              <a:t>Top World </a:t>
            </a:r>
            <a:r>
              <a:rPr lang="fi-FI" dirty="0" err="1" smtClean="0"/>
              <a:t>Universities</a:t>
            </a:r>
            <a:r>
              <a:rPr lang="fi-FI" dirty="0" smtClean="0"/>
              <a:t> </a:t>
            </a:r>
            <a:r>
              <a:rPr lang="fi-FI" dirty="0" err="1" smtClean="0"/>
              <a:t>Rankings</a:t>
            </a:r>
            <a:r>
              <a:rPr lang="fi-FI" dirty="0" smtClean="0"/>
              <a:t>:</a:t>
            </a:r>
          </a:p>
          <a:p>
            <a:pPr marL="1257300" lvl="2" indent="-342900">
              <a:buFont typeface="+mj-lt"/>
              <a:buAutoNum type="arabicPeriod" startAt="3"/>
            </a:pPr>
            <a:endParaRPr lang="fi-FI" dirty="0"/>
          </a:p>
          <a:p>
            <a:pPr lvl="2"/>
            <a:endParaRPr lang="fi-FI" dirty="0"/>
          </a:p>
          <a:p>
            <a:pPr algn="ctr"/>
            <a:r>
              <a:rPr lang="en-US" dirty="0" smtClean="0">
                <a:hlinkClick r:id="rId4"/>
              </a:rPr>
              <a:t>http://www.topuniversities.com/university-rankings</a:t>
            </a:r>
            <a:endParaRPr lang="fi-FI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718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5732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 startAt="2"/>
            </a:pPr>
            <a:r>
              <a:rPr lang="it-IT" sz="4000" b="1" dirty="0" smtClean="0">
                <a:solidFill>
                  <a:schemeClr val="bg1"/>
                </a:solidFill>
              </a:rPr>
              <a:t>Group Project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 txBox="1">
            <a:spLocks/>
          </p:cNvSpPr>
          <p:nvPr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A.A. 2013/14</a:t>
            </a:r>
            <a:endParaRPr lang="it-IT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196752"/>
            <a:ext cx="8784976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DataSets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pPr marL="342900" indent="-342900">
              <a:buFont typeface="+mj-lt"/>
              <a:buAutoNum type="arabicPeriod" startAt="4"/>
            </a:pPr>
            <a:r>
              <a:rPr lang="en-US" b="1" dirty="0" smtClean="0"/>
              <a:t>IEEE VAST-Challenge </a:t>
            </a:r>
            <a:r>
              <a:rPr lang="en-US" dirty="0" smtClean="0"/>
              <a:t>(Conference on Visual Analytics Science and Technology)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3 different mini-challenge, application for 1 of them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An e-mail address is required for downloading the dataset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Possibility for a publication in the proceedings if submitted before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http://vacommunity.org/VAST+Challenge+2014</a:t>
            </a:r>
            <a:endParaRPr lang="fi-FI" dirty="0" smtClean="0"/>
          </a:p>
          <a:p>
            <a:pPr algn="ctr"/>
            <a:endParaRPr lang="it-IT" dirty="0"/>
          </a:p>
          <a:p>
            <a:pPr marL="342900" indent="-342900">
              <a:buFont typeface="+mj-lt"/>
              <a:buAutoNum type="arabicPeriod" startAt="5"/>
            </a:pPr>
            <a:r>
              <a:rPr lang="it-IT" dirty="0" err="1" smtClean="0"/>
              <a:t>Users</a:t>
            </a:r>
            <a:r>
              <a:rPr lang="it-IT" dirty="0" smtClean="0"/>
              <a:t> </a:t>
            </a:r>
            <a:r>
              <a:rPr lang="it-IT" dirty="0" err="1" smtClean="0"/>
              <a:t>Ratings</a:t>
            </a:r>
            <a:r>
              <a:rPr lang="it-IT" dirty="0" smtClean="0"/>
              <a:t> on Movies:</a:t>
            </a:r>
          </a:p>
          <a:p>
            <a:pPr marL="742950" lvl="1" indent="-285750">
              <a:buFont typeface="Arial"/>
              <a:buChar char="•"/>
            </a:pPr>
            <a:r>
              <a:rPr lang="it-IT" dirty="0" err="1" smtClean="0"/>
              <a:t>Also</a:t>
            </a:r>
            <a:r>
              <a:rPr lang="it-IT" dirty="0" smtClean="0"/>
              <a:t> IMDB can be a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 for </a:t>
            </a:r>
            <a:r>
              <a:rPr lang="it-IT" dirty="0" err="1" smtClean="0"/>
              <a:t>well-known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r>
              <a:rPr lang="it-IT" dirty="0" smtClean="0"/>
              <a:t>.</a:t>
            </a:r>
            <a:endParaRPr lang="en-US" dirty="0" smtClean="0"/>
          </a:p>
          <a:p>
            <a:pPr marL="342900" indent="-342900">
              <a:buFont typeface="+mj-lt"/>
              <a:buAutoNum type="arabicPeriod" startAt="5"/>
            </a:pPr>
            <a:endParaRPr lang="en-US" dirty="0"/>
          </a:p>
          <a:p>
            <a:pPr algn="ctr"/>
            <a:r>
              <a:rPr lang="fr-FR" dirty="0" smtClean="0">
                <a:hlinkClick r:id="rId3"/>
              </a:rPr>
              <a:t>http://grouplens.org/datasets/movielens</a:t>
            </a:r>
            <a:r>
              <a:rPr lang="fr-FR" dirty="0" smtClean="0">
                <a:hlinkClick r:id="rId3"/>
              </a:rPr>
              <a:t>/</a:t>
            </a:r>
            <a:endParaRPr lang="fi-FI" dirty="0"/>
          </a:p>
          <a:p>
            <a:pPr lvl="2"/>
            <a:endParaRPr lang="fi-FI" dirty="0"/>
          </a:p>
          <a:p>
            <a:pPr algn="ctr"/>
            <a:endParaRPr lang="fi-FI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354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5732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bg1"/>
                </a:solidFill>
              </a:rPr>
              <a:t>Submission</a:t>
            </a:r>
            <a:r>
              <a:rPr lang="it-IT" sz="4000" b="1" dirty="0" smtClean="0">
                <a:solidFill>
                  <a:schemeClr val="bg1"/>
                </a:solidFill>
              </a:rPr>
              <a:t> </a:t>
            </a:r>
            <a:r>
              <a:rPr lang="it-IT" sz="4000" b="1" dirty="0" err="1" smtClean="0">
                <a:solidFill>
                  <a:schemeClr val="bg1"/>
                </a:solidFill>
              </a:rPr>
              <a:t>content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 txBox="1">
            <a:spLocks/>
          </p:cNvSpPr>
          <p:nvPr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A.A. 2013/14</a:t>
            </a:r>
            <a:endParaRPr lang="it-IT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067813"/>
            <a:ext cx="87849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For ALL </a:t>
            </a:r>
            <a:r>
              <a:rPr lang="it-IT" b="1" dirty="0" err="1" smtClean="0"/>
              <a:t>cases</a:t>
            </a:r>
            <a:r>
              <a:rPr lang="it-IT" b="1" dirty="0" smtClean="0"/>
              <a:t>, the </a:t>
            </a:r>
            <a:r>
              <a:rPr lang="it-IT" b="1" dirty="0" err="1" smtClean="0"/>
              <a:t>submission</a:t>
            </a:r>
            <a:r>
              <a:rPr lang="it-IT" b="1" dirty="0" smtClean="0"/>
              <a:t> must </a:t>
            </a:r>
            <a:r>
              <a:rPr lang="it-IT" b="1" dirty="0" err="1" smtClean="0"/>
              <a:t>contain</a:t>
            </a:r>
            <a:r>
              <a:rPr lang="it-IT" b="1" dirty="0" smtClean="0"/>
              <a:t>:</a:t>
            </a:r>
          </a:p>
          <a:p>
            <a:endParaRPr lang="it-IT" b="1" dirty="0"/>
          </a:p>
          <a:p>
            <a:pPr marL="800100" lvl="1" indent="-342900">
              <a:buFont typeface="+mj-lt"/>
              <a:buAutoNum type="arabicPeriod"/>
            </a:pPr>
            <a:r>
              <a:rPr lang="it-IT" b="1" dirty="0" err="1" smtClean="0"/>
              <a:t>N</a:t>
            </a:r>
            <a:r>
              <a:rPr lang="en-US" b="1" dirty="0" smtClean="0"/>
              <a:t>a</a:t>
            </a:r>
            <a:r>
              <a:rPr lang="it-IT" b="1" dirty="0" smtClean="0"/>
              <a:t>me and ID of </a:t>
            </a:r>
            <a:r>
              <a:rPr lang="it-IT" b="1" dirty="0" err="1" smtClean="0"/>
              <a:t>all</a:t>
            </a:r>
            <a:r>
              <a:rPr lang="it-IT" b="1" dirty="0" smtClean="0"/>
              <a:t> </a:t>
            </a:r>
            <a:r>
              <a:rPr lang="it-IT" b="1" dirty="0" err="1" smtClean="0"/>
              <a:t>participants</a:t>
            </a:r>
            <a:endParaRPr lang="it-IT" b="1" dirty="0" smtClean="0"/>
          </a:p>
          <a:p>
            <a:pPr marL="342900" indent="-342900">
              <a:buFont typeface="+mj-lt"/>
              <a:buAutoNum type="arabicPeriod"/>
            </a:pPr>
            <a:endParaRPr lang="it-IT" b="1" dirty="0"/>
          </a:p>
          <a:p>
            <a:pPr marL="800100" lvl="1" indent="-342900">
              <a:buFont typeface="+mj-lt"/>
              <a:buAutoNum type="arabicPeriod"/>
            </a:pPr>
            <a:r>
              <a:rPr lang="it-IT" b="1" dirty="0" smtClean="0"/>
              <a:t>Source </a:t>
            </a:r>
            <a:r>
              <a:rPr lang="it-IT" b="1" dirty="0" err="1" smtClean="0"/>
              <a:t>files</a:t>
            </a:r>
            <a:r>
              <a:rPr lang="it-IT" b="1" dirty="0" smtClean="0"/>
              <a:t> and </a:t>
            </a:r>
            <a:r>
              <a:rPr lang="it-IT" b="1" dirty="0" err="1" smtClean="0"/>
              <a:t>Distributable</a:t>
            </a:r>
            <a:r>
              <a:rPr lang="it-IT" b="1" dirty="0" smtClean="0"/>
              <a:t> </a:t>
            </a:r>
            <a:r>
              <a:rPr lang="it-IT" b="1" dirty="0" err="1" smtClean="0"/>
              <a:t>version</a:t>
            </a:r>
            <a:r>
              <a:rPr lang="it-IT" b="1" dirty="0" smtClean="0"/>
              <a:t> of the </a:t>
            </a:r>
            <a:r>
              <a:rPr lang="it-IT" b="1" dirty="0" err="1" smtClean="0"/>
              <a:t>project</a:t>
            </a:r>
            <a:r>
              <a:rPr lang="it-IT" b="1" dirty="0" smtClean="0"/>
              <a:t> (</a:t>
            </a:r>
            <a:r>
              <a:rPr lang="it-IT" b="1" dirty="0" err="1" smtClean="0"/>
              <a:t>they</a:t>
            </a:r>
            <a:r>
              <a:rPr lang="it-IT" b="1" dirty="0" smtClean="0"/>
              <a:t> are the </a:t>
            </a:r>
            <a:r>
              <a:rPr lang="it-IT" b="1" dirty="0" err="1" smtClean="0"/>
              <a:t>same</a:t>
            </a:r>
            <a:r>
              <a:rPr lang="it-IT" b="1" dirty="0" smtClean="0"/>
              <a:t> for Local </a:t>
            </a:r>
            <a:r>
              <a:rPr lang="it-IT" b="1" dirty="0" err="1" smtClean="0"/>
              <a:t>distribution</a:t>
            </a:r>
            <a:r>
              <a:rPr lang="it-IT" b="1" dirty="0" smtClean="0"/>
              <a:t>)</a:t>
            </a:r>
            <a:endParaRPr lang="it-IT" b="1" dirty="0"/>
          </a:p>
          <a:p>
            <a:pPr marL="342900" indent="-342900">
              <a:buFont typeface="+mj-lt"/>
              <a:buAutoNum type="arabicPeriod"/>
            </a:pPr>
            <a:endParaRPr lang="it-IT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it-IT" b="1" dirty="0" err="1" smtClean="0"/>
              <a:t>Written</a:t>
            </a:r>
            <a:r>
              <a:rPr lang="it-IT" b="1" dirty="0" smtClean="0"/>
              <a:t> Relation </a:t>
            </a:r>
            <a:r>
              <a:rPr lang="it-IT" b="1" dirty="0" err="1" smtClean="0"/>
              <a:t>about</a:t>
            </a:r>
            <a:r>
              <a:rPr lang="it-IT" b="1" dirty="0" smtClean="0"/>
              <a:t> design </a:t>
            </a:r>
            <a:r>
              <a:rPr lang="it-IT" b="1" dirty="0" err="1" smtClean="0"/>
              <a:t>choices</a:t>
            </a:r>
            <a:r>
              <a:rPr lang="it-IT" b="1" dirty="0" smtClean="0"/>
              <a:t> , </a:t>
            </a:r>
            <a:r>
              <a:rPr lang="it-IT" b="1" dirty="0" err="1" smtClean="0"/>
              <a:t>description</a:t>
            </a:r>
            <a:r>
              <a:rPr lang="it-IT" b="1" dirty="0" smtClean="0"/>
              <a:t> of </a:t>
            </a:r>
            <a:r>
              <a:rPr lang="it-IT" b="1" dirty="0" err="1" smtClean="0"/>
              <a:t>works</a:t>
            </a:r>
            <a:r>
              <a:rPr lang="it-IT" b="1" dirty="0" smtClean="0"/>
              <a:t>, </a:t>
            </a:r>
            <a:r>
              <a:rPr lang="it-IT" b="1" dirty="0" err="1" smtClean="0"/>
              <a:t>insights</a:t>
            </a:r>
            <a:r>
              <a:rPr lang="it-IT" b="1" dirty="0" smtClean="0"/>
              <a:t> </a:t>
            </a:r>
            <a:r>
              <a:rPr lang="it-IT" b="1" dirty="0" err="1" smtClean="0"/>
              <a:t>gained</a:t>
            </a:r>
            <a:r>
              <a:rPr lang="it-IT" b="1" dirty="0" smtClean="0"/>
              <a:t>, with </a:t>
            </a:r>
            <a:r>
              <a:rPr lang="it-IT" b="1" dirty="0" err="1" smtClean="0"/>
              <a:t>references</a:t>
            </a:r>
            <a:r>
              <a:rPr lang="it-IT" b="1" dirty="0" smtClean="0"/>
              <a:t> to the </a:t>
            </a:r>
            <a:r>
              <a:rPr lang="it-IT" b="1" dirty="0" err="1" smtClean="0"/>
              <a:t>theoretichal</a:t>
            </a:r>
            <a:r>
              <a:rPr lang="it-IT" b="1" dirty="0" smtClean="0"/>
              <a:t> </a:t>
            </a:r>
            <a:r>
              <a:rPr lang="it-IT" b="1" dirty="0" err="1" smtClean="0"/>
              <a:t>topics</a:t>
            </a:r>
            <a:r>
              <a:rPr lang="it-IT" b="1" dirty="0" smtClean="0"/>
              <a:t> (</a:t>
            </a:r>
            <a:r>
              <a:rPr lang="it-IT" b="1" dirty="0" err="1" smtClean="0"/>
              <a:t>Representation</a:t>
            </a:r>
            <a:r>
              <a:rPr lang="it-IT" b="1" dirty="0" smtClean="0"/>
              <a:t>, Presentation,</a:t>
            </a:r>
            <a:r>
              <a:rPr lang="en-US" b="1" dirty="0" smtClean="0"/>
              <a:t>…). In the appendix of the Relation must be present the source code of the visualizations (in D3) </a:t>
            </a:r>
            <a:endParaRPr lang="en-US" b="1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391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5732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bg1"/>
                </a:solidFill>
              </a:rPr>
              <a:t>Distribution:LOCAL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 txBox="1">
            <a:spLocks/>
          </p:cNvSpPr>
          <p:nvPr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A.A. 2013/14</a:t>
            </a:r>
            <a:endParaRPr lang="it-IT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628800"/>
            <a:ext cx="8784976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</a:t>
            </a:r>
            <a:r>
              <a:rPr lang="en-US" dirty="0" smtClean="0"/>
              <a:t>or LOCAL data (project self-contained, all the resources are L</a:t>
            </a:r>
            <a:r>
              <a:rPr lang="en-US" dirty="0" smtClean="0"/>
              <a:t>o</a:t>
            </a:r>
            <a:r>
              <a:rPr lang="en-US" dirty="0" smtClean="0"/>
              <a:t>cal):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Extract from the project folder all the resources (html, </a:t>
            </a:r>
            <a:r>
              <a:rPr lang="en-US" dirty="0" err="1" smtClean="0"/>
              <a:t>javascript</a:t>
            </a:r>
            <a:r>
              <a:rPr lang="en-US" dirty="0" smtClean="0"/>
              <a:t> ,</a:t>
            </a:r>
            <a:r>
              <a:rPr lang="en-US" dirty="0" err="1" smtClean="0"/>
              <a:t>css</a:t>
            </a:r>
            <a:r>
              <a:rPr lang="en-US" dirty="0" smtClean="0"/>
              <a:t>, data files) maintaining the same internal structure as in the project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Put all in a new folder and change the extension of the </a:t>
            </a:r>
            <a:r>
              <a:rPr lang="en-US" dirty="0" err="1" smtClean="0"/>
              <a:t>jsp</a:t>
            </a:r>
            <a:r>
              <a:rPr lang="en-US" dirty="0" smtClean="0"/>
              <a:t> file in html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lvl="3"/>
            <a:r>
              <a:rPr lang="en-US" b="1" dirty="0" smtClean="0"/>
              <a:t>This method works ONLY for FIREFOX Browser!! </a:t>
            </a:r>
            <a:endParaRPr lang="en-US" b="1" dirty="0"/>
          </a:p>
        </p:txBody>
      </p:sp>
      <p:pic>
        <p:nvPicPr>
          <p:cNvPr id="5" name="Picture 4" descr="Schermata 2014-05-29 alle 08.17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717032"/>
            <a:ext cx="3312368" cy="1409282"/>
          </a:xfrm>
          <a:prstGeom prst="rect">
            <a:avLst/>
          </a:prstGeom>
        </p:spPr>
      </p:pic>
      <p:pic>
        <p:nvPicPr>
          <p:cNvPr id="7" name="Picture 6" descr="Schermata 2014-05-29 alle 08.16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264" y="3760643"/>
            <a:ext cx="3203848" cy="1396549"/>
          </a:xfrm>
          <a:prstGeom prst="rect">
            <a:avLst/>
          </a:prstGeom>
        </p:spPr>
      </p:pic>
      <p:pic>
        <p:nvPicPr>
          <p:cNvPr id="14" name="Picture 13" descr="Schermata 2014-05-29 alle 08.15.4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42" y="3537123"/>
            <a:ext cx="1970794" cy="16327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5536" y="53012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view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11760" y="530120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folder/web/ view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60" y="53012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Files/Folder to Extract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2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5732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bg1"/>
                </a:solidFill>
              </a:rPr>
              <a:t>Distribution:WAR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 txBox="1">
            <a:spLocks/>
          </p:cNvSpPr>
          <p:nvPr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A.A. 2013/14</a:t>
            </a:r>
            <a:endParaRPr lang="it-IT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62880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</a:t>
            </a:r>
            <a:r>
              <a:rPr lang="en-US" dirty="0" smtClean="0"/>
              <a:t>or </a:t>
            </a:r>
            <a:r>
              <a:rPr lang="it-IT" dirty="0" err="1" smtClean="0"/>
              <a:t>applications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use of online </a:t>
            </a:r>
            <a:r>
              <a:rPr lang="it-IT" dirty="0" err="1" smtClean="0"/>
              <a:t>resources</a:t>
            </a:r>
            <a:r>
              <a:rPr lang="it-IT" dirty="0" smtClean="0"/>
              <a:t> (data,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, etc..)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" name="Picture 5" descr="Schermata 2014-05-29 alle 08.26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32856"/>
            <a:ext cx="4427984" cy="928738"/>
          </a:xfrm>
          <a:prstGeom prst="rect">
            <a:avLst/>
          </a:prstGeom>
        </p:spPr>
      </p:pic>
      <p:pic>
        <p:nvPicPr>
          <p:cNvPr id="8" name="Picture 7" descr="Schermata 2014-05-29 alle 08.26.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2195736" cy="31986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551723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</a:t>
            </a:r>
            <a:r>
              <a:rPr lang="en-US" dirty="0" smtClean="0"/>
              <a:t>rom the project view, right click on the project name </a:t>
            </a:r>
            <a:r>
              <a:rPr lang="en-US" dirty="0" err="1" smtClean="0"/>
              <a:t>anc</a:t>
            </a:r>
            <a:r>
              <a:rPr lang="en-US" dirty="0" smtClean="0"/>
              <a:t> choose “Clean and Build” (or “create WAR” in Eclipse)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2996952"/>
            <a:ext cx="4248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A new folder (</a:t>
            </a:r>
            <a:r>
              <a:rPr lang="en-US" dirty="0" err="1" smtClean="0"/>
              <a:t>dist</a:t>
            </a:r>
            <a:r>
              <a:rPr lang="en-US" dirty="0" smtClean="0"/>
              <a:t>) will be created in the main folder of the project, containing the redistributable file (&lt;</a:t>
            </a:r>
            <a:r>
              <a:rPr lang="en-US" dirty="0" err="1" smtClean="0"/>
              <a:t>projectName</a:t>
            </a:r>
            <a:r>
              <a:rPr lang="en-US" dirty="0" smtClean="0"/>
              <a:t>&gt;.war. This file is ready to be deployed on an Application server.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8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5732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bg1"/>
                </a:solidFill>
              </a:rPr>
              <a:t>Distribution:WAR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 txBox="1">
            <a:spLocks/>
          </p:cNvSpPr>
          <p:nvPr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 smtClean="0"/>
              <a:t>A.A. 2013/14</a:t>
            </a:r>
            <a:endParaRPr lang="it-IT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For </a:t>
            </a:r>
            <a:r>
              <a:rPr lang="it-IT" dirty="0" err="1" smtClean="0"/>
              <a:t>testing</a:t>
            </a:r>
            <a:r>
              <a:rPr lang="it-IT" dirty="0" smtClean="0"/>
              <a:t> the </a:t>
            </a:r>
            <a:r>
              <a:rPr lang="it-IT" dirty="0" err="1" smtClean="0"/>
              <a:t>correct</a:t>
            </a:r>
            <a:r>
              <a:rPr lang="it-IT" dirty="0" smtClean="0"/>
              <a:t> </a:t>
            </a:r>
            <a:r>
              <a:rPr lang="it-IT" dirty="0" err="1" smtClean="0"/>
              <a:t>behaviour</a:t>
            </a:r>
            <a:r>
              <a:rPr lang="it-IT" dirty="0" smtClean="0"/>
              <a:t> of the just </a:t>
            </a:r>
            <a:r>
              <a:rPr lang="it-IT" dirty="0" err="1" smtClean="0"/>
              <a:t>created</a:t>
            </a:r>
            <a:r>
              <a:rPr lang="it-IT" dirty="0" smtClean="0"/>
              <a:t> war: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79512" y="1844824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err="1" smtClean="0"/>
              <a:t>Undeploy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application</a:t>
            </a:r>
            <a:r>
              <a:rPr lang="it-IT" dirty="0" smtClean="0"/>
              <a:t> from the server (From server Pane, </a:t>
            </a:r>
            <a:r>
              <a:rPr lang="it-IT" dirty="0" err="1" smtClean="0"/>
              <a:t>simply</a:t>
            </a:r>
            <a:r>
              <a:rPr lang="it-IT" dirty="0" smtClean="0"/>
              <a:t> right-click on the </a:t>
            </a:r>
            <a:r>
              <a:rPr lang="it-IT" dirty="0" err="1" smtClean="0"/>
              <a:t>name</a:t>
            </a:r>
            <a:r>
              <a:rPr lang="it-IT" dirty="0" smtClean="0"/>
              <a:t> of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application</a:t>
            </a:r>
            <a:r>
              <a:rPr lang="it-IT" dirty="0" smtClean="0"/>
              <a:t> and </a:t>
            </a:r>
            <a:r>
              <a:rPr lang="it-IT" dirty="0" err="1" smtClean="0"/>
              <a:t>choose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184482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Then locate the folder in which your server is installed (leave the server running in the ide or launch the “</a:t>
            </a:r>
            <a:r>
              <a:rPr lang="en-US" dirty="0" err="1" smtClean="0"/>
              <a:t>startup.bat</a:t>
            </a:r>
            <a:r>
              <a:rPr lang="en-US" dirty="0" smtClean="0"/>
              <a:t>” (or similar) file in Tomcat/bin folder)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4048" y="551723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the submission put  Send the war + the source files of the project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79512" y="551723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dirty="0" smtClean="0"/>
              <a:t>Go to Tomcat/</a:t>
            </a:r>
            <a:r>
              <a:rPr lang="en-US" dirty="0" err="1" smtClean="0"/>
              <a:t>webapps</a:t>
            </a:r>
            <a:r>
              <a:rPr lang="en-US" dirty="0" smtClean="0"/>
              <a:t> and copy in this folder the war file. It will auto-extract into the application.</a:t>
            </a:r>
          </a:p>
        </p:txBody>
      </p:sp>
      <p:pic>
        <p:nvPicPr>
          <p:cNvPr id="13" name="Picture 12" descr="Schermata 2014-05-29 alle 08.36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56992"/>
            <a:ext cx="2448272" cy="2170574"/>
          </a:xfrm>
          <a:prstGeom prst="rect">
            <a:avLst/>
          </a:prstGeom>
        </p:spPr>
      </p:pic>
      <p:pic>
        <p:nvPicPr>
          <p:cNvPr id="19" name="Picture 18" descr="Schermata 2014-05-29 alle 08.40.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29000"/>
            <a:ext cx="2730303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5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5245</TotalTime>
  <Words>814</Words>
  <Application>Microsoft Macintosh PowerPoint</Application>
  <PresentationFormat>On-screen Show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Tramonto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Angelini</dc:creator>
  <cp:lastModifiedBy>Mark yeah</cp:lastModifiedBy>
  <cp:revision>507</cp:revision>
  <dcterms:created xsi:type="dcterms:W3CDTF">2013-04-11T07:18:15Z</dcterms:created>
  <dcterms:modified xsi:type="dcterms:W3CDTF">2014-05-29T07:32:16Z</dcterms:modified>
</cp:coreProperties>
</file>